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9"/>
  </p:notesMasterIdLst>
  <p:sldIdLst>
    <p:sldId id="3352" r:id="rId3"/>
    <p:sldId id="3271" r:id="rId4"/>
    <p:sldId id="349" r:id="rId5"/>
    <p:sldId id="3272" r:id="rId6"/>
    <p:sldId id="496" r:id="rId7"/>
    <p:sldId id="497" r:id="rId8"/>
    <p:sldId id="451" r:id="rId9"/>
    <p:sldId id="453" r:id="rId10"/>
    <p:sldId id="454" r:id="rId11"/>
    <p:sldId id="445" r:id="rId12"/>
    <p:sldId id="456" r:id="rId13"/>
    <p:sldId id="446" r:id="rId14"/>
    <p:sldId id="447" r:id="rId15"/>
    <p:sldId id="3298" r:id="rId16"/>
    <p:sldId id="422" r:id="rId17"/>
    <p:sldId id="429" r:id="rId18"/>
    <p:sldId id="3259" r:id="rId19"/>
    <p:sldId id="3217" r:id="rId20"/>
    <p:sldId id="1557" r:id="rId21"/>
    <p:sldId id="1536" r:id="rId22"/>
    <p:sldId id="3299" r:id="rId23"/>
    <p:sldId id="328" r:id="rId24"/>
    <p:sldId id="412" r:id="rId25"/>
    <p:sldId id="425" r:id="rId26"/>
    <p:sldId id="433" r:id="rId27"/>
    <p:sldId id="386" r:id="rId28"/>
    <p:sldId id="1613" r:id="rId29"/>
    <p:sldId id="388" r:id="rId30"/>
    <p:sldId id="387" r:id="rId31"/>
    <p:sldId id="377" r:id="rId32"/>
    <p:sldId id="421" r:id="rId33"/>
    <p:sldId id="420" r:id="rId34"/>
    <p:sldId id="434" r:id="rId35"/>
    <p:sldId id="392" r:id="rId36"/>
    <p:sldId id="393" r:id="rId37"/>
    <p:sldId id="394" r:id="rId38"/>
    <p:sldId id="395" r:id="rId39"/>
    <p:sldId id="397" r:id="rId40"/>
    <p:sldId id="398" r:id="rId41"/>
    <p:sldId id="399" r:id="rId42"/>
    <p:sldId id="442" r:id="rId43"/>
    <p:sldId id="379" r:id="rId44"/>
    <p:sldId id="407" r:id="rId45"/>
    <p:sldId id="2141" r:id="rId46"/>
    <p:sldId id="428" r:id="rId47"/>
    <p:sldId id="3300" r:id="rId48"/>
    <p:sldId id="460" r:id="rId49"/>
    <p:sldId id="462" r:id="rId50"/>
    <p:sldId id="461" r:id="rId51"/>
    <p:sldId id="463" r:id="rId52"/>
    <p:sldId id="458" r:id="rId53"/>
    <p:sldId id="465" r:id="rId54"/>
    <p:sldId id="464" r:id="rId55"/>
    <p:sldId id="466" r:id="rId56"/>
    <p:sldId id="2140" r:id="rId57"/>
    <p:sldId id="330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8"/>
    <p:restoredTop sz="69505"/>
  </p:normalViewPr>
  <p:slideViewPr>
    <p:cSldViewPr snapToGrid="0" snapToObjects="1">
      <p:cViewPr varScale="1">
        <p:scale>
          <a:sx n="86" d="100"/>
          <a:sy n="86" d="100"/>
        </p:scale>
        <p:origin x="1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EAFAB-6036-0C43-B040-B1F14EFDD971}" type="datetimeFigureOut">
              <a:rPr lang="en-AU" smtClean="0"/>
              <a:t>30/9/21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C1216-34F3-5F43-952A-1CDB7EC577AE}" type="slidenum">
              <a:rPr lang="en-AU" smtClean="0"/>
              <a:t>‹#›</a:t>
            </a:fld>
            <a:endParaRPr lang="en-AU"/>
          </a:p>
        </p:txBody>
      </p:sp>
    </p:spTree>
    <p:extLst>
      <p:ext uri="{BB962C8B-B14F-4D97-AF65-F5344CB8AC3E}">
        <p14:creationId xmlns:p14="http://schemas.microsoft.com/office/powerpoint/2010/main" val="1497435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elasticloadbalancing/latest/network/load-balancer-target-groups.html#target-typ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BE363A-6CBC-F54E-B81F-71E5BB1F604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45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1097212" rtl="1" eaLnBrk="1" latinLnBrk="0" hangingPunct="1">
              <a:lnSpc>
                <a:spcPct val="90000"/>
              </a:lnSpc>
              <a:spcAft>
                <a:spcPts val="400"/>
              </a:spcAft>
            </a:pPr>
            <a:r>
              <a:rPr lang="en-US" dirty="0"/>
              <a:t>Going a bit deeper, the control plane is made up of at least five EC2 instances we run dedicated for you and this cluster in our account.</a:t>
            </a:r>
          </a:p>
          <a:p>
            <a:pPr marL="0" algn="l" defTabSz="1097212" rtl="1" eaLnBrk="1" latinLnBrk="0" hangingPunct="1">
              <a:lnSpc>
                <a:spcPct val="90000"/>
              </a:lnSpc>
              <a:spcAft>
                <a:spcPts val="400"/>
              </a:spcAft>
            </a:pPr>
            <a:endParaRPr lang="en-US" dirty="0"/>
          </a:p>
          <a:p>
            <a:pPr marL="0" algn="l" defTabSz="1097212" rtl="1" eaLnBrk="1" latinLnBrk="0" hangingPunct="1">
              <a:lnSpc>
                <a:spcPct val="90000"/>
              </a:lnSpc>
              <a:spcAft>
                <a:spcPts val="400"/>
              </a:spcAft>
            </a:pPr>
            <a:r>
              <a:rPr lang="en-US" dirty="0"/>
              <a:t>There are at least two API server instances in different Availability Zones and a quorum of three </a:t>
            </a:r>
            <a:r>
              <a:rPr lang="en-US" dirty="0" err="1"/>
              <a:t>Etcd</a:t>
            </a:r>
            <a:r>
              <a:rPr lang="en-US" dirty="0"/>
              <a:t> instances across three AZs.</a:t>
            </a:r>
          </a:p>
          <a:p>
            <a:pPr marL="0" algn="l" defTabSz="1097212" rtl="1" eaLnBrk="1" latinLnBrk="0" hangingPunct="1">
              <a:lnSpc>
                <a:spcPct val="90000"/>
              </a:lnSpc>
              <a:spcAft>
                <a:spcPts val="400"/>
              </a:spcAft>
            </a:pPr>
            <a:endParaRPr lang="en-US" dirty="0"/>
          </a:p>
          <a:p>
            <a:pPr marL="0" algn="l" defTabSz="1097212" rtl="1" eaLnBrk="1" latinLnBrk="0" hangingPunct="1">
              <a:lnSpc>
                <a:spcPct val="90000"/>
              </a:lnSpc>
              <a:spcAft>
                <a:spcPts val="400"/>
              </a:spcAft>
            </a:pPr>
            <a:r>
              <a:rPr lang="en-US" dirty="0"/>
              <a:t>This means that every customer, and every cluster, is on its own single-tenant HA infrastructure. It is also why we charge for the control plane as we incur this five EC2 instance cost for each one you spin up.</a:t>
            </a:r>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9/30/21 4:01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00388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The first network consideration to be aware of with EKS is whether the control plane API endpoints, used by </a:t>
            </a:r>
            <a:r>
              <a:rPr lang="en-AU" sz="1920" b="0" i="0" kern="1200" dirty="0" err="1">
                <a:solidFill>
                  <a:schemeClr val="tx1"/>
                </a:solidFill>
                <a:effectLst/>
                <a:latin typeface="Amazon Ember Regular" charset="0"/>
                <a:ea typeface="+mn-ea"/>
                <a:cs typeface="+mn-cs"/>
              </a:rPr>
              <a:t>kubectl</a:t>
            </a:r>
            <a:r>
              <a:rPr lang="en-AU" sz="1920" b="0" i="0" kern="1200" dirty="0">
                <a:solidFill>
                  <a:schemeClr val="tx1"/>
                </a:solidFill>
                <a:effectLst/>
                <a:latin typeface="Amazon Ember Regular" charset="0"/>
                <a:ea typeface="+mn-ea"/>
                <a:cs typeface="+mn-cs"/>
              </a:rPr>
              <a:t> as well by your worker nodes to communicate with the control plane, are public or private.</a:t>
            </a:r>
          </a:p>
          <a:p>
            <a:r>
              <a:rPr lang="en-US" sz="1920" b="0" i="0" kern="1200" dirty="0">
                <a:solidFill>
                  <a:schemeClr val="tx1"/>
                </a:solidFill>
                <a:effectLst/>
                <a:latin typeface="Amazon Ember Regular" charset="0"/>
                <a:ea typeface="+mn-ea"/>
                <a:cs typeface="+mn-cs"/>
              </a:rPr>
              <a:t> </a:t>
            </a:r>
            <a:endParaRPr lang="en-AU" sz="1920" b="0" i="0" kern="1200" dirty="0">
              <a:solidFill>
                <a:schemeClr val="tx1"/>
              </a:solidFill>
              <a:effectLst/>
              <a:latin typeface="Amazon Ember Regular" charset="0"/>
              <a:ea typeface="+mn-ea"/>
              <a:cs typeface="+mn-cs"/>
            </a:endParaRPr>
          </a:p>
          <a:p>
            <a:r>
              <a:rPr lang="en-AU" sz="1920" b="0" i="0" kern="1200" dirty="0">
                <a:solidFill>
                  <a:schemeClr val="tx1"/>
                </a:solidFill>
                <a:effectLst/>
                <a:latin typeface="Amazon Ember Regular" charset="0"/>
                <a:ea typeface="+mn-ea"/>
                <a:cs typeface="+mn-cs"/>
              </a:rPr>
              <a:t>EKS launched with this as being public-only but has since made this granular so you can have them be only-public, only-private or both public and private. In most situations I’d suggest making them only-private.</a:t>
            </a:r>
          </a:p>
          <a:p>
            <a:endParaRPr lang="en-US" sz="1100" dirty="0"/>
          </a:p>
          <a:p>
            <a:r>
              <a:rPr lang="en-US" sz="1920" b="0" i="0" kern="1200" dirty="0">
                <a:solidFill>
                  <a:schemeClr val="tx1"/>
                </a:solidFill>
                <a:effectLst/>
                <a:latin typeface="Amazon Ember Regular" charset="0"/>
                <a:ea typeface="+mn-ea"/>
                <a:cs typeface="+mn-cs"/>
              </a:rPr>
              <a:t>We recently launched a capability, so that when only the private endpoint is enabled, Amazon EKS automatically advertises the private IP addresses of the private endpoint from the public endpoint. This means that you can easily connect to your EKS cluster over a peered VPC or over a Direct Connect.</a:t>
            </a:r>
            <a:endParaRPr lang="en-US" sz="1100"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9/30/21 4:01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01077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With EKS we require you to use our network, or CNI, plugin. This plugin turns everything back into normal ENIs and IPs within your AWS VPC network.</a:t>
            </a:r>
          </a:p>
          <a:p>
            <a:r>
              <a:rPr lang="en-AU" sz="1920" b="0" i="0" kern="1200" dirty="0">
                <a:solidFill>
                  <a:schemeClr val="tx1"/>
                </a:solidFill>
                <a:effectLst/>
                <a:latin typeface="Amazon Ember Regular" charset="0"/>
                <a:ea typeface="+mn-ea"/>
                <a:cs typeface="+mn-cs"/>
              </a:rPr>
              <a:t> </a:t>
            </a:r>
          </a:p>
          <a:p>
            <a:r>
              <a:rPr lang="en-AU" sz="1920" b="0" i="0" kern="1200" dirty="0">
                <a:solidFill>
                  <a:schemeClr val="tx1"/>
                </a:solidFill>
                <a:effectLst/>
                <a:latin typeface="Amazon Ember Regular" charset="0"/>
                <a:ea typeface="+mn-ea"/>
                <a:cs typeface="+mn-cs"/>
              </a:rPr>
              <a:t>Under this model Pods each get their own additional ‘real’ VPC IP off an Elastic Network Interface or ENI. This means that EKS can have a high density of Pods to network interfaces and instances but that you can’t count fully leverage Security Groups bound to ENIs for network segregation - as two unrelated Pods can be using the same ENI and therefore security group.</a:t>
            </a:r>
          </a:p>
          <a:p>
            <a:endParaRPr lang="en-AU" sz="1920" b="0" i="0" kern="1200" dirty="0">
              <a:solidFill>
                <a:schemeClr val="tx1"/>
              </a:solidFill>
              <a:effectLst/>
              <a:latin typeface="Amazon Ember Regular" charset="0"/>
              <a:ea typeface="+mn-ea"/>
              <a:cs typeface="+mn-cs"/>
            </a:endParaRPr>
          </a:p>
          <a:p>
            <a:r>
              <a:rPr lang="en-AU" sz="1920" b="0" i="0" kern="1200" dirty="0">
                <a:solidFill>
                  <a:schemeClr val="tx1"/>
                </a:solidFill>
                <a:effectLst/>
                <a:latin typeface="Amazon Ember Regular" charset="0"/>
                <a:ea typeface="+mn-ea"/>
                <a:cs typeface="+mn-cs"/>
              </a:rPr>
              <a:t>What happens is that when a pod is scheduled</a:t>
            </a:r>
          </a:p>
          <a:p>
            <a:r>
              <a:rPr lang="en-AU" sz="1920" b="0" i="0" kern="1200" dirty="0">
                <a:solidFill>
                  <a:schemeClr val="tx1"/>
                </a:solidFill>
                <a:effectLst/>
                <a:latin typeface="Amazon Ember Regular" charset="0"/>
                <a:ea typeface="+mn-ea"/>
                <a:cs typeface="+mn-cs"/>
              </a:rPr>
              <a:t>(CLICK)</a:t>
            </a:r>
          </a:p>
          <a:p>
            <a:r>
              <a:rPr lang="en-AU" sz="1920" b="0" i="0" kern="1200" dirty="0">
                <a:solidFill>
                  <a:schemeClr val="tx1"/>
                </a:solidFill>
                <a:effectLst/>
                <a:latin typeface="Amazon Ember Regular" charset="0"/>
                <a:ea typeface="+mn-ea"/>
                <a:cs typeface="+mn-cs"/>
              </a:rPr>
              <a:t>Our CNI plugin will go and get an additional IP, assign it to an ENI, and then </a:t>
            </a:r>
          </a:p>
          <a:p>
            <a:r>
              <a:rPr lang="en-AU" sz="1920" b="0" i="0" kern="1200" dirty="0">
                <a:solidFill>
                  <a:schemeClr val="tx1"/>
                </a:solidFill>
                <a:effectLst/>
                <a:latin typeface="Amazon Ember Regular" charset="0"/>
                <a:ea typeface="+mn-ea"/>
                <a:cs typeface="+mn-cs"/>
              </a:rPr>
              <a:t>(CLICK) </a:t>
            </a:r>
          </a:p>
          <a:p>
            <a:r>
              <a:rPr lang="en-AU" sz="1920" b="0" i="0" kern="1200" dirty="0">
                <a:solidFill>
                  <a:schemeClr val="tx1"/>
                </a:solidFill>
                <a:effectLst/>
                <a:latin typeface="Amazon Ember Regular" charset="0"/>
                <a:ea typeface="+mn-ea"/>
                <a:cs typeface="+mn-cs"/>
              </a:rPr>
              <a:t>Map that pod to that IP and network interface.</a:t>
            </a:r>
          </a:p>
          <a:p>
            <a:r>
              <a:rPr lang="en-AU" sz="1920" b="0" i="0" kern="1200" dirty="0">
                <a:solidFill>
                  <a:schemeClr val="tx1"/>
                </a:solidFill>
                <a:effectLst/>
                <a:latin typeface="Amazon Ember Regular" charset="0"/>
                <a:ea typeface="+mn-ea"/>
                <a:cs typeface="+mn-cs"/>
              </a:rPr>
              <a:t>(CLICK)</a:t>
            </a:r>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9/30/21 4:01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0800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9/30/21 4:10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9144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u="none" dirty="0"/>
              <a:t>SAY: Ingress exposes HTTP and HTTPS routes from outside the cluster to services within the cluster. Traffic routing is controlled by rules defined on the Ingress resource.</a:t>
            </a:r>
          </a:p>
          <a:p>
            <a:endParaRPr lang="en-AU" b="0" u="none" dirty="0"/>
          </a:p>
        </p:txBody>
      </p:sp>
      <p:sp>
        <p:nvSpPr>
          <p:cNvPr id="4" name="Slide Number Placeholder 3"/>
          <p:cNvSpPr>
            <a:spLocks noGrp="1"/>
          </p:cNvSpPr>
          <p:nvPr>
            <p:ph type="sldNum" sz="quarter" idx="5"/>
          </p:nvPr>
        </p:nvSpPr>
        <p:spPr/>
        <p:txBody>
          <a:bodyPr/>
          <a:lstStyle/>
          <a:p>
            <a:fld id="{4A1C1216-34F3-5F43-952A-1CDB7EC577AE}" type="slidenum">
              <a:rPr lang="en-AU" smtClean="0"/>
              <a:t>18</a:t>
            </a:fld>
            <a:endParaRPr lang="en-AU"/>
          </a:p>
        </p:txBody>
      </p:sp>
    </p:spTree>
    <p:extLst>
      <p:ext uri="{BB962C8B-B14F-4D97-AF65-F5344CB8AC3E}">
        <p14:creationId xmlns:p14="http://schemas.microsoft.com/office/powerpoint/2010/main" val="66336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dirty="0">
                <a:solidFill>
                  <a:schemeClr val="tx1"/>
                </a:solidFill>
                <a:effectLst/>
                <a:latin typeface="+mn-lt"/>
                <a:ea typeface="+mn-ea"/>
                <a:cs typeface="+mn-cs"/>
              </a:rPr>
              <a:t>SAY: The AWS Load Balancer Controller manages AWS Elastic Load Balancers for a Kubernetes cluster. </a:t>
            </a:r>
          </a:p>
          <a:p>
            <a:r>
              <a:rPr lang="en-AU" sz="1200" b="0" i="0" u="none" strike="noStrike" kern="1200" dirty="0">
                <a:solidFill>
                  <a:schemeClr val="tx1"/>
                </a:solidFill>
                <a:effectLst/>
                <a:latin typeface="+mn-lt"/>
                <a:ea typeface="+mn-ea"/>
                <a:cs typeface="+mn-cs"/>
              </a:rPr>
              <a:t>The controller provisions the following resources.</a:t>
            </a:r>
          </a:p>
          <a:p>
            <a:endParaRPr lang="en-AU" sz="1200" b="0" i="0" u="none" strike="noStrike" kern="1200" dirty="0">
              <a:solidFill>
                <a:schemeClr val="tx1"/>
              </a:solidFill>
              <a:effectLst/>
              <a:latin typeface="+mn-lt"/>
              <a:ea typeface="+mn-ea"/>
              <a:cs typeface="+mn-cs"/>
            </a:endParaRPr>
          </a:p>
          <a:p>
            <a:pPr marL="171450" indent="-171450">
              <a:buFontTx/>
              <a:buChar char="-"/>
            </a:pPr>
            <a:r>
              <a:rPr lang="en-AU" sz="1200" b="0" i="0" u="none" strike="noStrike" kern="1200" dirty="0">
                <a:solidFill>
                  <a:schemeClr val="tx1"/>
                </a:solidFill>
                <a:effectLst/>
                <a:latin typeface="+mn-lt"/>
                <a:ea typeface="+mn-ea"/>
                <a:cs typeface="+mn-cs"/>
              </a:rPr>
              <a:t>An AWS Application Load Balancer (ALB) when you create a Kubernetes Ingress.</a:t>
            </a:r>
          </a:p>
          <a:p>
            <a:pPr marL="171450" indent="-171450">
              <a:buFontTx/>
              <a:buChar char="-"/>
            </a:pPr>
            <a:r>
              <a:rPr lang="en-AU" sz="1200" b="0" i="0" u="none" strike="noStrike" kern="1200" dirty="0">
                <a:solidFill>
                  <a:schemeClr val="tx1"/>
                </a:solidFill>
                <a:effectLst/>
                <a:latin typeface="+mn-lt"/>
                <a:ea typeface="+mn-ea"/>
                <a:cs typeface="+mn-cs"/>
              </a:rPr>
              <a:t>An AWS Network Load Balancer (NLB) when you create a Kubernetes Service of type </a:t>
            </a:r>
            <a:r>
              <a:rPr lang="en-AU" sz="1200" b="0" i="0" u="none" strike="noStrike" kern="1200" dirty="0" err="1">
                <a:solidFill>
                  <a:schemeClr val="tx1"/>
                </a:solidFill>
                <a:effectLst/>
                <a:latin typeface="+mn-lt"/>
                <a:ea typeface="+mn-ea"/>
                <a:cs typeface="+mn-cs"/>
              </a:rPr>
              <a:t>LoadBalancer</a:t>
            </a:r>
            <a:r>
              <a:rPr lang="en-AU" sz="1200" b="0" i="0" u="none" strike="noStrike" kern="1200" dirty="0">
                <a:solidFill>
                  <a:schemeClr val="tx1"/>
                </a:solidFill>
                <a:effectLst/>
                <a:latin typeface="+mn-lt"/>
                <a:ea typeface="+mn-ea"/>
                <a:cs typeface="+mn-cs"/>
              </a:rPr>
              <a:t>. In the past, the Kubernetes in-tree load balancer was used for </a:t>
            </a:r>
            <a:r>
              <a:rPr lang="en-AU" sz="1200" b="0" i="1" u="none" strike="noStrike" kern="1200" dirty="0">
                <a:solidFill>
                  <a:schemeClr val="tx1"/>
                </a:solidFill>
                <a:effectLst/>
                <a:latin typeface="+mn-lt"/>
                <a:ea typeface="+mn-ea"/>
                <a:cs typeface="+mn-cs"/>
              </a:rPr>
              <a:t>instance</a:t>
            </a:r>
            <a:r>
              <a:rPr lang="en-AU" sz="1200" b="0" i="0" u="none" strike="noStrike" kern="1200" dirty="0">
                <a:solidFill>
                  <a:schemeClr val="tx1"/>
                </a:solidFill>
                <a:effectLst/>
                <a:latin typeface="+mn-lt"/>
                <a:ea typeface="+mn-ea"/>
                <a:cs typeface="+mn-cs"/>
              </a:rPr>
              <a:t> targets, but the AWS Load balancer Controller was used for </a:t>
            </a:r>
            <a:r>
              <a:rPr lang="en-AU" sz="1200" b="0" i="1" u="none" strike="noStrike" kern="1200" dirty="0">
                <a:solidFill>
                  <a:schemeClr val="tx1"/>
                </a:solidFill>
                <a:effectLst/>
                <a:latin typeface="+mn-lt"/>
                <a:ea typeface="+mn-ea"/>
                <a:cs typeface="+mn-cs"/>
              </a:rPr>
              <a:t>IP</a:t>
            </a:r>
            <a:r>
              <a:rPr lang="en-AU" sz="1200" b="0" i="0" u="none" strike="noStrike" kern="1200" dirty="0">
                <a:solidFill>
                  <a:schemeClr val="tx1"/>
                </a:solidFill>
                <a:effectLst/>
                <a:latin typeface="+mn-lt"/>
                <a:ea typeface="+mn-ea"/>
                <a:cs typeface="+mn-cs"/>
              </a:rPr>
              <a:t> targets. With the AWS Load Balancer Controller version 2.2.0 or later, you can create Network Load Balancers using either target type. For more information about NLB target types, see </a:t>
            </a:r>
            <a:r>
              <a:rPr lang="en-AU" sz="1200" b="0" i="0" u="none" strike="noStrike" kern="1200" dirty="0">
                <a:solidFill>
                  <a:schemeClr val="tx1"/>
                </a:solidFill>
                <a:effectLst/>
                <a:latin typeface="+mn-lt"/>
                <a:ea typeface="+mn-ea"/>
                <a:cs typeface="+mn-cs"/>
                <a:hlinkClick r:id="rId3"/>
              </a:rPr>
              <a:t>Target type</a:t>
            </a:r>
            <a:r>
              <a:rPr lang="en-AU" sz="1200" b="0" i="0" u="none" strike="noStrike" kern="1200" dirty="0">
                <a:solidFill>
                  <a:schemeClr val="tx1"/>
                </a:solidFill>
                <a:effectLst/>
                <a:latin typeface="+mn-lt"/>
                <a:ea typeface="+mn-ea"/>
                <a:cs typeface="+mn-cs"/>
              </a:rPr>
              <a:t> in the User Guide for Network Load Balancers.</a:t>
            </a:r>
          </a:p>
          <a:p>
            <a:endParaRPr lang="en-AU" dirty="0"/>
          </a:p>
          <a:p>
            <a:r>
              <a:rPr lang="en-AU" sz="1200" b="0" i="0" kern="1200" dirty="0">
                <a:solidFill>
                  <a:schemeClr val="tx1"/>
                </a:solidFill>
                <a:effectLst/>
                <a:latin typeface="+mn-lt"/>
                <a:ea typeface="+mn-ea"/>
                <a:cs typeface="+mn-cs"/>
              </a:rPr>
              <a:t>The controller was formerly named the </a:t>
            </a:r>
            <a:r>
              <a:rPr lang="en-AU" sz="1200" b="0" i="1" kern="1200" dirty="0">
                <a:solidFill>
                  <a:schemeClr val="tx1"/>
                </a:solidFill>
                <a:effectLst/>
                <a:latin typeface="+mn-lt"/>
                <a:ea typeface="+mn-ea"/>
                <a:cs typeface="+mn-cs"/>
              </a:rPr>
              <a:t>AWS ALB Ingress Controller</a:t>
            </a:r>
            <a:endParaRPr lang="en-AU" dirty="0"/>
          </a:p>
        </p:txBody>
      </p:sp>
      <p:sp>
        <p:nvSpPr>
          <p:cNvPr id="4" name="Slide Number Placeholder 3"/>
          <p:cNvSpPr>
            <a:spLocks noGrp="1"/>
          </p:cNvSpPr>
          <p:nvPr>
            <p:ph type="sldNum" sz="quarter" idx="5"/>
          </p:nvPr>
        </p:nvSpPr>
        <p:spPr/>
        <p:txBody>
          <a:bodyPr/>
          <a:lstStyle/>
          <a:p>
            <a:fld id="{4A1C1216-34F3-5F43-952A-1CDB7EC577AE}" type="slidenum">
              <a:rPr lang="en-AU" smtClean="0"/>
              <a:t>19</a:t>
            </a:fld>
            <a:endParaRPr lang="en-AU"/>
          </a:p>
        </p:txBody>
      </p:sp>
    </p:spTree>
    <p:extLst>
      <p:ext uri="{BB962C8B-B14F-4D97-AF65-F5344CB8AC3E}">
        <p14:creationId xmlns:p14="http://schemas.microsoft.com/office/powerpoint/2010/main" val="1593924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A1C1216-34F3-5F43-952A-1CDB7EC577AE}" type="slidenum">
              <a:rPr lang="en-AU" smtClean="0"/>
              <a:t>20</a:t>
            </a:fld>
            <a:endParaRPr lang="en-AU"/>
          </a:p>
        </p:txBody>
      </p:sp>
    </p:spTree>
    <p:extLst>
      <p:ext uri="{BB962C8B-B14F-4D97-AF65-F5344CB8AC3E}">
        <p14:creationId xmlns:p14="http://schemas.microsoft.com/office/powerpoint/2010/main" val="2774351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AU" sz="1920" b="0" i="0" kern="1200" dirty="0">
                <a:solidFill>
                  <a:schemeClr val="tx1"/>
                </a:solidFill>
                <a:effectLst/>
                <a:latin typeface="Amazon Ember Regular" charset="0"/>
                <a:ea typeface="+mn-ea"/>
                <a:cs typeface="+mn-cs"/>
              </a:rPr>
              <a:t>The first item we’ll look at is Identity and Access Management.</a:t>
            </a:r>
            <a:endParaRPr lang="en-AU"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0351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When we talk about Identity and Access Management it is about controlling who can do what in the platform and the container cluster.</a:t>
            </a:r>
          </a:p>
          <a:p>
            <a:endParaRPr lang="en-AU" sz="1920" b="0" i="0" kern="1200" dirty="0">
              <a:solidFill>
                <a:schemeClr val="tx1"/>
              </a:solidFill>
              <a:effectLst/>
              <a:latin typeface="Amazon Ember Regular" charset="0"/>
              <a:ea typeface="+mn-ea"/>
              <a:cs typeface="+mn-cs"/>
            </a:endParaRPr>
          </a:p>
          <a:p>
            <a:r>
              <a:rPr lang="en-AU" sz="1920" b="0" i="0" kern="1200" dirty="0">
                <a:solidFill>
                  <a:schemeClr val="tx1"/>
                </a:solidFill>
                <a:effectLst/>
                <a:latin typeface="Amazon Ember Regular" charset="0"/>
                <a:ea typeface="+mn-ea"/>
                <a:cs typeface="+mn-cs"/>
              </a:rPr>
              <a:t>Usually there are two cases here – controlling what people can do and controlling what code or automated pipelines can do.</a:t>
            </a:r>
          </a:p>
          <a:p>
            <a:endParaRPr lang="en-US"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72177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2000" b="0" i="0" kern="1200" dirty="0">
                <a:solidFill>
                  <a:schemeClr val="tx1"/>
                </a:solidFill>
                <a:effectLst/>
                <a:latin typeface="Amazon Ember Regular" charset="0"/>
                <a:ea typeface="+mn-ea"/>
                <a:cs typeface="+mn-cs"/>
              </a:rPr>
              <a:t>Speaking of Automated Pipelines – you really should automate everything - for security reasons in addition to the usual operational ones.</a:t>
            </a:r>
            <a:endParaRPr lang="en-AU" sz="1800" b="0" i="0" kern="1200" dirty="0">
              <a:solidFill>
                <a:schemeClr val="tx1"/>
              </a:solidFill>
              <a:effectLst/>
              <a:latin typeface="Amazon Ember Regular" charset="0"/>
              <a:ea typeface="+mn-ea"/>
              <a:cs typeface="+mn-cs"/>
            </a:endParaRPr>
          </a:p>
          <a:p>
            <a:r>
              <a:rPr lang="en-AU" sz="2000" b="0" i="0" kern="1200" dirty="0">
                <a:solidFill>
                  <a:schemeClr val="tx1"/>
                </a:solidFill>
                <a:effectLst/>
                <a:latin typeface="Amazon Ember Regular" charset="0"/>
                <a:ea typeface="+mn-ea"/>
                <a:cs typeface="+mn-cs"/>
              </a:rPr>
              <a:t>This includes:</a:t>
            </a:r>
            <a:endParaRPr lang="en-AU" sz="1800" b="0" i="0" kern="1200" dirty="0">
              <a:solidFill>
                <a:schemeClr val="tx1"/>
              </a:solidFill>
              <a:effectLst/>
              <a:latin typeface="Amazon Ember Regular" charset="0"/>
              <a:ea typeface="+mn-ea"/>
              <a:cs typeface="+mn-cs"/>
            </a:endParaRPr>
          </a:p>
          <a:p>
            <a:pPr lvl="0"/>
            <a:r>
              <a:rPr lang="en-AU" sz="2000" b="0" i="0" kern="1200" dirty="0">
                <a:solidFill>
                  <a:schemeClr val="tx1"/>
                </a:solidFill>
                <a:effectLst/>
                <a:latin typeface="Amazon Ember Regular" charset="0"/>
                <a:ea typeface="+mn-ea"/>
                <a:cs typeface="+mn-cs"/>
              </a:rPr>
              <a:t>The underlying AWS account and its VPC network</a:t>
            </a:r>
            <a:endParaRPr lang="en-AU" sz="1800" b="0" i="0" kern="1200" dirty="0">
              <a:solidFill>
                <a:schemeClr val="tx1"/>
              </a:solidFill>
              <a:effectLst/>
              <a:latin typeface="Amazon Ember Regular" charset="0"/>
              <a:ea typeface="+mn-ea"/>
              <a:cs typeface="+mn-cs"/>
            </a:endParaRPr>
          </a:p>
          <a:p>
            <a:pPr lvl="0"/>
            <a:r>
              <a:rPr lang="en-AU" sz="2000" b="0" i="0" kern="1200" dirty="0">
                <a:solidFill>
                  <a:schemeClr val="tx1"/>
                </a:solidFill>
                <a:effectLst/>
                <a:latin typeface="Amazon Ember Regular" charset="0"/>
                <a:ea typeface="+mn-ea"/>
                <a:cs typeface="+mn-cs"/>
              </a:rPr>
              <a:t>Your Code &amp; Container Builds</a:t>
            </a:r>
            <a:endParaRPr lang="en-AU" sz="1800" b="0" i="0" kern="1200" dirty="0">
              <a:solidFill>
                <a:schemeClr val="tx1"/>
              </a:solidFill>
              <a:effectLst/>
              <a:latin typeface="Amazon Ember Regular" charset="0"/>
              <a:ea typeface="+mn-ea"/>
              <a:cs typeface="+mn-cs"/>
            </a:endParaRPr>
          </a:p>
          <a:p>
            <a:pPr lvl="1"/>
            <a:r>
              <a:rPr lang="en-AU" sz="2000" b="0" i="0" kern="1200" dirty="0">
                <a:solidFill>
                  <a:schemeClr val="tx1"/>
                </a:solidFill>
                <a:effectLst/>
                <a:latin typeface="Amazon Ember Regular" charset="0"/>
                <a:ea typeface="+mn-ea"/>
                <a:cs typeface="+mn-cs"/>
              </a:rPr>
              <a:t>Which should embed security tests in addition to your unit and integration tests as a required step before, finally,</a:t>
            </a:r>
            <a:endParaRPr lang="en-AU" sz="1800" b="0" i="0" kern="1200" dirty="0">
              <a:solidFill>
                <a:schemeClr val="tx1"/>
              </a:solidFill>
              <a:effectLst/>
              <a:latin typeface="Amazon Ember Regular" charset="0"/>
              <a:ea typeface="+mn-ea"/>
              <a:cs typeface="+mn-cs"/>
            </a:endParaRPr>
          </a:p>
          <a:p>
            <a:pPr lvl="0"/>
            <a:r>
              <a:rPr lang="en-AU" sz="2000" b="0" i="0" kern="1200" dirty="0">
                <a:solidFill>
                  <a:schemeClr val="tx1"/>
                </a:solidFill>
                <a:effectLst/>
                <a:latin typeface="Amazon Ember Regular" charset="0"/>
                <a:ea typeface="+mn-ea"/>
                <a:cs typeface="+mn-cs"/>
              </a:rPr>
              <a:t>Your deployments </a:t>
            </a:r>
            <a:endParaRPr lang="en-AU" sz="1800" b="0" i="0" kern="1200" dirty="0">
              <a:solidFill>
                <a:schemeClr val="tx1"/>
              </a:solidFill>
              <a:effectLst/>
              <a:latin typeface="Amazon Ember Regular" charset="0"/>
              <a:ea typeface="+mn-ea"/>
              <a:cs typeface="+mn-cs"/>
            </a:endParaRPr>
          </a:p>
          <a:p>
            <a:r>
              <a:rPr lang="en-AU" sz="2000" b="0" i="0" kern="1200" dirty="0">
                <a:solidFill>
                  <a:schemeClr val="tx1"/>
                </a:solidFill>
                <a:effectLst/>
                <a:latin typeface="Amazon Ember Regular" charset="0"/>
                <a:ea typeface="+mn-ea"/>
                <a:cs typeface="+mn-cs"/>
              </a:rPr>
              <a:t>The goal here is to make it as fast and as easy as possible for your team to do the right thing!</a:t>
            </a:r>
            <a:endParaRPr lang="en-AU" sz="1800" b="0" i="0" kern="1200" dirty="0">
              <a:solidFill>
                <a:schemeClr val="tx1"/>
              </a:solidFill>
              <a:effectLst/>
              <a:latin typeface="Amazon Ember Regular" charset="0"/>
              <a:ea typeface="+mn-ea"/>
              <a:cs typeface="+mn-cs"/>
            </a:endParaRPr>
          </a:p>
          <a:p>
            <a:pPr marL="0" indent="0">
              <a:buFont typeface="Arial" panose="020B0604020202020204" pitchFamily="34" charset="0"/>
              <a:buNone/>
            </a:pPr>
            <a:endParaRPr lang="en-AU"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5798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spent some time talking about the current AWS container services landscape.</a:t>
            </a:r>
          </a:p>
          <a:p>
            <a:endParaRPr lang="en-US" dirty="0"/>
          </a:p>
          <a:p>
            <a:r>
              <a:rPr lang="en-US" dirty="0"/>
              <a:t>For this module, we’re going to focus on at the orchestration or management layer and explore Amazon EKS.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We will also look at how you can currently run your containers on EKS using on of two Launch Types: either the EC2 launch type – where get to manage the the underlying instances on which your containers are running -  or you can choose to run your containers in a serverless manner with the AWS </a:t>
            </a:r>
            <a:r>
              <a:rPr lang="en-US" dirty="0" err="1"/>
              <a:t>Fargate</a:t>
            </a:r>
            <a:r>
              <a:rPr lang="en-US" dirty="0"/>
              <a:t> launch type.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491544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sz="1920" b="0" i="0" kern="1200" dirty="0">
                <a:solidFill>
                  <a:schemeClr val="tx1"/>
                </a:solidFill>
                <a:effectLst/>
                <a:latin typeface="Amazon Ember Regular" charset="0"/>
                <a:ea typeface="+mn-ea"/>
                <a:cs typeface="+mn-cs"/>
              </a:rPr>
              <a:t>The reason why </a:t>
            </a:r>
            <a:r>
              <a:rPr lang="en-AU" sz="1920" b="0" i="0" kern="1200" dirty="0" err="1">
                <a:solidFill>
                  <a:schemeClr val="tx1"/>
                </a:solidFill>
                <a:effectLst/>
                <a:latin typeface="Amazon Ember Regular" charset="0"/>
                <a:ea typeface="+mn-ea"/>
                <a:cs typeface="+mn-cs"/>
              </a:rPr>
              <a:t>DevSecOps</a:t>
            </a:r>
            <a:r>
              <a:rPr lang="en-AU" sz="1920" b="0" i="0" kern="1200" dirty="0">
                <a:solidFill>
                  <a:schemeClr val="tx1"/>
                </a:solidFill>
                <a:effectLst/>
                <a:latin typeface="Amazon Ember Regular" charset="0"/>
                <a:ea typeface="+mn-ea"/>
                <a:cs typeface="+mn-cs"/>
              </a:rPr>
              <a:t> has taken off is that embedding security into your pipelines and processes, and making it as fast and easy as possible, makes it much more likely that it’ll happen and people won’t just go around it to get their work done and meet their deadlines!</a:t>
            </a:r>
          </a:p>
          <a:p>
            <a:pPr marL="0" indent="0">
              <a:buFont typeface="Arial" panose="020B0604020202020204" pitchFamily="34" charset="0"/>
              <a:buNone/>
            </a:pPr>
            <a:endParaRPr lang="en-AU"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073086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With EKS, and its required AWS IAM Authenticator, you sign into the cluster with an AWS IAM Identity – either an IAM User or IAM Role. But Kubernetes decides what they can do there via its RBAC. </a:t>
            </a:r>
          </a:p>
          <a:p>
            <a:r>
              <a:rPr lang="en-AU" sz="1920" b="0" i="0" kern="1200" dirty="0">
                <a:solidFill>
                  <a:schemeClr val="tx1"/>
                </a:solidFill>
                <a:effectLst/>
                <a:latin typeface="Amazon Ember Regular" charset="0"/>
                <a:ea typeface="+mn-ea"/>
                <a:cs typeface="+mn-cs"/>
              </a:rPr>
              <a:t> </a:t>
            </a:r>
          </a:p>
          <a:p>
            <a:r>
              <a:rPr lang="en-AU" sz="1920" b="0" i="0" kern="1200" dirty="0">
                <a:solidFill>
                  <a:schemeClr val="tx1"/>
                </a:solidFill>
                <a:effectLst/>
                <a:latin typeface="Amazon Ember Regular" charset="0"/>
                <a:ea typeface="+mn-ea"/>
                <a:cs typeface="+mn-cs"/>
              </a:rPr>
              <a:t>The way that this process works is:</a:t>
            </a:r>
          </a:p>
          <a:p>
            <a:r>
              <a:rPr lang="en-US" sz="1920" b="0" i="0" kern="1200" dirty="0">
                <a:solidFill>
                  <a:schemeClr val="tx1"/>
                </a:solidFill>
                <a:effectLst/>
                <a:latin typeface="Amazon Ember Regular" charset="0"/>
                <a:ea typeface="+mn-ea"/>
                <a:cs typeface="+mn-cs"/>
              </a:rPr>
              <a:t>(CLICK)</a:t>
            </a:r>
            <a:endParaRPr lang="en-AU"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1)  When a </a:t>
            </a:r>
            <a:r>
              <a:rPr lang="en-US" sz="1920" b="0" i="0" kern="1200" dirty="0" err="1">
                <a:solidFill>
                  <a:schemeClr val="tx1"/>
                </a:solidFill>
                <a:effectLst/>
                <a:latin typeface="Amazon Ember Regular" charset="0"/>
                <a:ea typeface="+mn-ea"/>
                <a:cs typeface="+mn-cs"/>
              </a:rPr>
              <a:t>Kubectl</a:t>
            </a:r>
            <a:r>
              <a:rPr lang="en-US" sz="1920" b="0" i="0" kern="1200" dirty="0">
                <a:solidFill>
                  <a:schemeClr val="tx1"/>
                </a:solidFill>
                <a:effectLst/>
                <a:latin typeface="Amazon Ember Regular" charset="0"/>
                <a:ea typeface="+mn-ea"/>
                <a:cs typeface="+mn-cs"/>
              </a:rPr>
              <a:t> call is made - let’s say I’ve made a get pods call, my IAM identity is passed along with the Kubernetes call by our IAM Authenticator plugin. It looks in the default credential chain for my IAM ID - config file in the .</a:t>
            </a:r>
            <a:r>
              <a:rPr lang="en-US" sz="1920" b="0" i="0" kern="1200" dirty="0" err="1">
                <a:solidFill>
                  <a:schemeClr val="tx1"/>
                </a:solidFill>
                <a:effectLst/>
                <a:latin typeface="Amazon Ember Regular" charset="0"/>
                <a:ea typeface="+mn-ea"/>
                <a:cs typeface="+mn-cs"/>
              </a:rPr>
              <a:t>aws</a:t>
            </a:r>
            <a:r>
              <a:rPr lang="en-US" sz="1920" b="0" i="0" kern="1200" dirty="0">
                <a:solidFill>
                  <a:schemeClr val="tx1"/>
                </a:solidFill>
                <a:effectLst/>
                <a:latin typeface="Amazon Ember Regular" charset="0"/>
                <a:ea typeface="+mn-ea"/>
                <a:cs typeface="+mn-cs"/>
              </a:rPr>
              <a:t> folder, IAM role assigned to instance, etc. </a:t>
            </a:r>
            <a:endParaRPr lang="en-AU"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(CLICK)</a:t>
            </a:r>
            <a:endParaRPr lang="en-AU"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2) On the backend, Kubernetes verifies the IAM identity with AWS IAM. This is purely for authentication.</a:t>
            </a:r>
            <a:endParaRPr lang="en-AU"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(CLICK)</a:t>
            </a:r>
            <a:endParaRPr lang="en-AU"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3) The auth response is sent back to Kubernetes, and K8s checks its internal RBAC mapping for this now authenticated principal. This determines if my original get pods call was allowed or denied. </a:t>
            </a:r>
            <a:endParaRPr lang="en-AU"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(CLICK)</a:t>
            </a:r>
            <a:endParaRPr lang="en-AU"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4) The K8s API approves or denies the request and returns the results to me.</a:t>
            </a:r>
            <a:endParaRPr lang="en-AU"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(CLICK)</a:t>
            </a:r>
            <a:endParaRPr lang="en-AU" sz="1920" b="0" i="0" kern="1200" dirty="0">
              <a:solidFill>
                <a:schemeClr val="tx1"/>
              </a:solidFill>
              <a:effectLst/>
              <a:latin typeface="Amazon Ember Regular" charset="0"/>
              <a:ea typeface="+mn-ea"/>
              <a:cs typeface="+mn-cs"/>
            </a:endParaRPr>
          </a:p>
          <a:p>
            <a:endParaRPr lang="en-US" altLang="en-US" sz="1100" dirty="0"/>
          </a:p>
        </p:txBody>
      </p:sp>
    </p:spTree>
    <p:extLst>
      <p:ext uri="{BB962C8B-B14F-4D97-AF65-F5344CB8AC3E}">
        <p14:creationId xmlns:p14="http://schemas.microsoft.com/office/powerpoint/2010/main" val="1581708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mazon Ember Regular" charset="0"/>
              <a:ea typeface="Segoe UI" pitchFamily="34" charset="0"/>
              <a:cs typeface="+mn-cs"/>
            </a:endParaRPr>
          </a:p>
        </p:txBody>
      </p:sp>
      <p:sp>
        <p:nvSpPr>
          <p:cNvPr id="6" name="Date Placeholder 5"/>
          <p:cNvSpPr>
            <a:spLocks noGrp="1"/>
          </p:cNvSpPr>
          <p:nvPr>
            <p:ph type="dt" idx="12"/>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EDCBB4EF-9781-9D45-BBC8-9B5DA8B67DF1}"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9/30/21 4:01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99832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I won’t go into exhaustive detail about Kubernetes RBAC as it is pretty well described in their documentation, and in the training for their Certified Kubernetes Administrator certification. But I’ll touch on some of the basics.</a:t>
            </a:r>
          </a:p>
          <a:p>
            <a:r>
              <a:rPr lang="en-US" sz="1920" b="0" i="0" kern="1200" dirty="0">
                <a:solidFill>
                  <a:schemeClr val="tx1"/>
                </a:solidFill>
                <a:effectLst/>
                <a:latin typeface="Amazon Ember Regular" charset="0"/>
                <a:ea typeface="+mn-ea"/>
                <a:cs typeface="+mn-cs"/>
              </a:rPr>
              <a:t> </a:t>
            </a:r>
            <a:endParaRPr lang="en-AU" sz="1920" b="0" i="0" kern="1200" dirty="0">
              <a:solidFill>
                <a:schemeClr val="tx1"/>
              </a:solidFill>
              <a:effectLst/>
              <a:latin typeface="Amazon Ember Regular" charset="0"/>
              <a:ea typeface="+mn-ea"/>
              <a:cs typeface="+mn-cs"/>
            </a:endParaRPr>
          </a:p>
          <a:p>
            <a:r>
              <a:rPr lang="en-AU" sz="1920" b="0" i="0" kern="1200" dirty="0">
                <a:solidFill>
                  <a:schemeClr val="tx1"/>
                </a:solidFill>
                <a:effectLst/>
                <a:latin typeface="Amazon Ember Regular" charset="0"/>
                <a:ea typeface="+mn-ea"/>
                <a:cs typeface="+mn-cs"/>
              </a:rPr>
              <a:t>Kubernetes has Roles which are defined within and apply to a single namespace – which are the logical separation within Kubernetes similar to what accounts are within AWS. It also has </a:t>
            </a:r>
            <a:r>
              <a:rPr lang="en-AU" sz="1920" b="0" i="0" kern="1200" dirty="0" err="1">
                <a:solidFill>
                  <a:schemeClr val="tx1"/>
                </a:solidFill>
                <a:effectLst/>
                <a:latin typeface="Amazon Ember Regular" charset="0"/>
                <a:ea typeface="+mn-ea"/>
                <a:cs typeface="+mn-cs"/>
              </a:rPr>
              <a:t>ClusterRoles</a:t>
            </a:r>
            <a:r>
              <a:rPr lang="en-AU" sz="1920" b="0" i="0" kern="1200" dirty="0">
                <a:solidFill>
                  <a:schemeClr val="tx1"/>
                </a:solidFill>
                <a:effectLst/>
                <a:latin typeface="Amazon Ember Regular" charset="0"/>
                <a:ea typeface="+mn-ea"/>
                <a:cs typeface="+mn-cs"/>
              </a:rPr>
              <a:t> which apply cluster-wide across all namespaces. </a:t>
            </a:r>
          </a:p>
          <a:p>
            <a:r>
              <a:rPr lang="en-US" sz="1920" b="0" i="0" kern="1200" dirty="0">
                <a:solidFill>
                  <a:schemeClr val="tx1"/>
                </a:solidFill>
                <a:effectLst/>
                <a:latin typeface="Amazon Ember Regular" charset="0"/>
                <a:ea typeface="+mn-ea"/>
                <a:cs typeface="+mn-cs"/>
              </a:rPr>
              <a:t> </a:t>
            </a:r>
            <a:endParaRPr lang="en-AU" sz="1920" b="0" i="0" kern="1200" dirty="0">
              <a:solidFill>
                <a:schemeClr val="tx1"/>
              </a:solidFill>
              <a:effectLst/>
              <a:latin typeface="Amazon Ember Regular" charset="0"/>
              <a:ea typeface="+mn-ea"/>
              <a:cs typeface="+mn-cs"/>
            </a:endParaRPr>
          </a:p>
          <a:p>
            <a:r>
              <a:rPr lang="en-AU" sz="1920" b="0" i="0" kern="1200" dirty="0">
                <a:solidFill>
                  <a:schemeClr val="tx1"/>
                </a:solidFill>
                <a:effectLst/>
                <a:latin typeface="Amazon Ember Regular" charset="0"/>
                <a:ea typeface="+mn-ea"/>
                <a:cs typeface="+mn-cs"/>
              </a:rPr>
              <a:t>With both you define rules describing resources, and the verbs that area allowed against them, by principals that are logged in as that Role.</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85816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AU" sz="1920" b="0" i="0" kern="1200" dirty="0">
                <a:solidFill>
                  <a:schemeClr val="tx1"/>
                </a:solidFill>
                <a:effectLst/>
                <a:latin typeface="Amazon Ember Regular" charset="0"/>
                <a:ea typeface="+mn-ea"/>
                <a:cs typeface="+mn-cs"/>
              </a:rPr>
              <a:t>Kubernetes has a few built-in Roles that you can use to assign a least privilege to people or pipelines to complete their work. These are a bit blunt and often customers use them as inspiration to make their own more granular ones.</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43877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AU" sz="1920" b="0" i="0" kern="1200" dirty="0">
                <a:solidFill>
                  <a:schemeClr val="tx1"/>
                </a:solidFill>
                <a:effectLst/>
                <a:latin typeface="Amazon Ember Regular" charset="0"/>
                <a:ea typeface="+mn-ea"/>
                <a:cs typeface="+mn-cs"/>
              </a:rPr>
              <a:t>Next we’ll talk about the platform services and settings required to be secure in the cloud with your containers.</a:t>
            </a:r>
          </a:p>
          <a:p>
            <a:endParaRPr lang="en-AU"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41029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Having an audit trail of what happens – who did what when – is an important element of security and being able to successfully investigate any breaches of it.</a:t>
            </a:r>
          </a:p>
          <a:p>
            <a:endParaRPr lang="en-AU" sz="1920" b="0" i="0" kern="1200" dirty="0">
              <a:solidFill>
                <a:schemeClr val="tx1"/>
              </a:solidFill>
              <a:effectLst/>
              <a:latin typeface="Amazon Ember Regular" charset="0"/>
              <a:ea typeface="+mn-ea"/>
              <a:cs typeface="+mn-cs"/>
            </a:endParaRPr>
          </a:p>
          <a:p>
            <a:r>
              <a:rPr lang="en-AU" sz="1920" b="0" i="0" kern="1200" dirty="0">
                <a:solidFill>
                  <a:schemeClr val="tx1"/>
                </a:solidFill>
                <a:effectLst/>
                <a:latin typeface="Amazon Ember Regular" charset="0"/>
                <a:ea typeface="+mn-ea"/>
                <a:cs typeface="+mn-cs"/>
              </a:rPr>
              <a:t>When creating an EKS cluster either via the console or via </a:t>
            </a:r>
            <a:r>
              <a:rPr lang="en-AU" sz="1920" b="0" i="0" kern="1200" dirty="0" err="1">
                <a:solidFill>
                  <a:schemeClr val="tx1"/>
                </a:solidFill>
                <a:effectLst/>
                <a:latin typeface="Amazon Ember Regular" charset="0"/>
                <a:ea typeface="+mn-ea"/>
                <a:cs typeface="+mn-cs"/>
              </a:rPr>
              <a:t>eksctl</a:t>
            </a:r>
            <a:r>
              <a:rPr lang="en-AU" sz="1920" b="0" i="0" kern="1200" dirty="0">
                <a:solidFill>
                  <a:schemeClr val="tx1"/>
                </a:solidFill>
                <a:effectLst/>
                <a:latin typeface="Amazon Ember Regular" charset="0"/>
                <a:ea typeface="+mn-ea"/>
                <a:cs typeface="+mn-cs"/>
              </a:rPr>
              <a:t> logging this to CloudWatch Logs defaults to disabled and you need to ask for it via turning it on or passing an additional parameter – you should definitely do that.</a:t>
            </a:r>
          </a:p>
          <a:p>
            <a:r>
              <a:rPr lang="en-US" sz="1920" b="0" i="0" kern="1200" dirty="0">
                <a:solidFill>
                  <a:schemeClr val="tx1"/>
                </a:solidFill>
                <a:effectLst/>
                <a:latin typeface="Amazon Ember Regular" charset="0"/>
                <a:ea typeface="+mn-ea"/>
                <a:cs typeface="+mn-cs"/>
              </a:rPr>
              <a:t> </a:t>
            </a:r>
            <a:endParaRPr lang="en-AU" sz="1920" b="0" i="0" kern="1200" dirty="0">
              <a:solidFill>
                <a:schemeClr val="tx1"/>
              </a:solidFill>
              <a:effectLst/>
              <a:latin typeface="Amazon Ember Regular" charset="0"/>
              <a:ea typeface="+mn-ea"/>
              <a:cs typeface="+mn-cs"/>
            </a:endParaRPr>
          </a:p>
          <a:p>
            <a:endParaRPr lang="en-AU" sz="1100"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59441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AU" sz="1920" b="0" i="0" kern="1200" dirty="0">
                <a:solidFill>
                  <a:schemeClr val="tx1"/>
                </a:solidFill>
                <a:effectLst/>
                <a:latin typeface="Amazon Ember Regular" charset="0"/>
                <a:ea typeface="+mn-ea"/>
                <a:cs typeface="+mn-cs"/>
              </a:rPr>
              <a:t>Next we’ll talk about the network and firewall configurations for ECS and EKS.</a:t>
            </a:r>
          </a:p>
          <a:p>
            <a:endParaRPr lang="en-AU"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88893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AU" sz="1920" b="0" i="0" kern="1200" dirty="0">
                <a:solidFill>
                  <a:schemeClr val="tx1"/>
                </a:solidFill>
                <a:effectLst/>
                <a:latin typeface="Amazon Ember Regular" charset="0"/>
                <a:ea typeface="+mn-ea"/>
                <a:cs typeface="+mn-cs"/>
              </a:rPr>
              <a:t>The first step in using Network Policies, which is Kubernetes’ built-in network firewall functionality, is installing a Network Policy Provider. A common choice is Calico’s – and this is the one we explain how to install and use in our EKS documentation.</a:t>
            </a:r>
          </a:p>
          <a:p>
            <a:endParaRPr lang="en-AU" sz="1100"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91278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So how do Network Polices on Kubernetes work?</a:t>
            </a:r>
          </a:p>
          <a:p>
            <a:r>
              <a:rPr lang="en-US" sz="1920" b="0" i="0" kern="1200" dirty="0">
                <a:solidFill>
                  <a:schemeClr val="tx1"/>
                </a:solidFill>
                <a:effectLst/>
                <a:latin typeface="Amazon Ember Regular" charset="0"/>
                <a:ea typeface="+mn-ea"/>
                <a:cs typeface="+mn-cs"/>
              </a:rPr>
              <a:t> </a:t>
            </a:r>
            <a:endParaRPr lang="en-AU"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Here is an example of 3 microservices that can all talk to each other. If I want to create segmentation boundary between these microservices, I can apply default-deny rule in the </a:t>
            </a:r>
            <a:r>
              <a:rPr lang="en-US" sz="1920" b="0" i="0" kern="1200" dirty="0" err="1">
                <a:solidFill>
                  <a:schemeClr val="tx1"/>
                </a:solidFill>
                <a:effectLst/>
                <a:latin typeface="Amazon Ember Regular" charset="0"/>
                <a:ea typeface="+mn-ea"/>
                <a:cs typeface="+mn-cs"/>
              </a:rPr>
              <a:t>NetworkPolicy</a:t>
            </a:r>
            <a:r>
              <a:rPr lang="en-US" sz="1920" b="0" i="0" kern="1200" dirty="0">
                <a:solidFill>
                  <a:schemeClr val="tx1"/>
                </a:solidFill>
                <a:effectLst/>
                <a:latin typeface="Amazon Ember Regular" charset="0"/>
                <a:ea typeface="+mn-ea"/>
                <a:cs typeface="+mn-cs"/>
              </a:rPr>
              <a:t> and apply to this namespace. </a:t>
            </a:r>
            <a:endParaRPr lang="en-AU" sz="1920" b="0" i="0" kern="1200" dirty="0">
              <a:solidFill>
                <a:schemeClr val="tx1"/>
              </a:solidFill>
              <a:effectLst/>
              <a:latin typeface="Amazon Ember Regular" charset="0"/>
              <a:ea typeface="+mn-ea"/>
              <a:cs typeface="+mn-cs"/>
            </a:endParaRP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3547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those of you not too familiar with Kubernetes, let’s start with a quick overview of some core concepts. </a:t>
            </a:r>
          </a:p>
          <a:p>
            <a:r>
              <a:rPr lang="en-AU" b="1" dirty="0"/>
              <a:t>Pods</a:t>
            </a:r>
            <a:r>
              <a:rPr lang="en-AU" dirty="0"/>
              <a:t> - </a:t>
            </a:r>
            <a:r>
              <a:rPr lang="en-US" sz="2000" spc="80" dirty="0">
                <a:gradFill>
                  <a:gsLst>
                    <a:gs pos="70787">
                      <a:schemeClr val="tx1"/>
                    </a:gs>
                    <a:gs pos="45506">
                      <a:schemeClr val="tx1"/>
                    </a:gs>
                  </a:gsLst>
                  <a:lin ang="5400000" scaled="1"/>
                </a:gradFill>
                <a:latin typeface="Amazon Ember" charset="0"/>
                <a:ea typeface="Amazon Ember" charset="0"/>
                <a:cs typeface="Amazon Ember" charset="0"/>
              </a:rPr>
              <a:t>Co-located group of containers that share an IP, namespace, storage volume</a:t>
            </a:r>
            <a:endParaRPr lang="en-AU" dirty="0"/>
          </a:p>
          <a:p>
            <a:r>
              <a:rPr lang="en-AU" b="1" dirty="0"/>
              <a:t>Replica Sets </a:t>
            </a:r>
            <a:r>
              <a:rPr lang="en-AU" dirty="0"/>
              <a:t>- </a:t>
            </a:r>
            <a:r>
              <a:rPr lang="en-US" sz="2000" spc="80" dirty="0">
                <a:gradFill>
                  <a:gsLst>
                    <a:gs pos="70787">
                      <a:schemeClr val="tx1"/>
                    </a:gs>
                    <a:gs pos="45506">
                      <a:schemeClr val="tx1"/>
                    </a:gs>
                  </a:gsLst>
                  <a:lin ang="5400000" scaled="1"/>
                </a:gradFill>
                <a:latin typeface="Amazon Ember" charset="0"/>
                <a:ea typeface="Amazon Ember" charset="0"/>
                <a:cs typeface="Amazon Ember" charset="0"/>
              </a:rPr>
              <a:t>Manages the lifecycle of pods and ensures specified number are running</a:t>
            </a:r>
            <a:endParaRPr lang="en-AU" dirty="0"/>
          </a:p>
          <a:p>
            <a:r>
              <a:rPr lang="en-AU" b="1" dirty="0"/>
              <a:t>Services</a:t>
            </a:r>
            <a:r>
              <a:rPr lang="en-AU" dirty="0"/>
              <a:t> - </a:t>
            </a:r>
            <a:r>
              <a:rPr lang="en-US" sz="2000" spc="80" dirty="0">
                <a:gradFill>
                  <a:gsLst>
                    <a:gs pos="70787">
                      <a:schemeClr val="tx1"/>
                    </a:gs>
                    <a:gs pos="45506">
                      <a:schemeClr val="tx1"/>
                    </a:gs>
                  </a:gsLst>
                  <a:lin ang="5400000" scaled="1"/>
                </a:gradFill>
                <a:latin typeface="Amazon Ember" charset="0"/>
                <a:ea typeface="Amazon Ember" charset="0"/>
                <a:cs typeface="Amazon Ember" charset="0"/>
              </a:rPr>
              <a:t>Single, stable name for a set of pods, also acts as LB</a:t>
            </a:r>
            <a:endParaRPr lang="en-AU" dirty="0"/>
          </a:p>
          <a:p>
            <a:r>
              <a:rPr lang="en-AU" b="1" dirty="0"/>
              <a:t>Labels</a:t>
            </a:r>
            <a:r>
              <a:rPr lang="en-AU" dirty="0"/>
              <a:t> - </a:t>
            </a:r>
            <a:r>
              <a:rPr lang="en-US" sz="2000" spc="80" dirty="0">
                <a:gradFill>
                  <a:gsLst>
                    <a:gs pos="70787">
                      <a:schemeClr val="tx1"/>
                    </a:gs>
                    <a:gs pos="45506">
                      <a:schemeClr val="tx1"/>
                    </a:gs>
                  </a:gsLst>
                  <a:lin ang="5400000" scaled="1"/>
                </a:gradFill>
                <a:latin typeface="Amazon Ember" charset="0"/>
                <a:ea typeface="Amazon Ember" charset="0"/>
                <a:cs typeface="Amazon Ember" charset="0"/>
              </a:rPr>
              <a:t>Used to organize and select group of objects</a:t>
            </a:r>
            <a:endParaRPr lang="en-AU"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624632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Now none of them can communicate with each other or be reached from the Internet.</a:t>
            </a:r>
            <a:endParaRPr lang="en-AU" sz="1920" b="0" i="0" kern="1200" dirty="0">
              <a:solidFill>
                <a:schemeClr val="tx1"/>
              </a:solidFill>
              <a:effectLst/>
              <a:latin typeface="Amazon Ember Regular" charset="0"/>
              <a:ea typeface="+mn-ea"/>
              <a:cs typeface="+mn-cs"/>
            </a:endParaRP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056965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If I want to expose only my frontend microservice to the Internet, I can do so with this example </a:t>
            </a:r>
            <a:r>
              <a:rPr lang="en-US" sz="1920" b="0" i="0" kern="1200" dirty="0" err="1">
                <a:solidFill>
                  <a:schemeClr val="tx1"/>
                </a:solidFill>
                <a:effectLst/>
                <a:latin typeface="Amazon Ember Regular" charset="0"/>
                <a:ea typeface="+mn-ea"/>
                <a:cs typeface="+mn-cs"/>
              </a:rPr>
              <a:t>NetworkPolicy</a:t>
            </a:r>
            <a:r>
              <a:rPr lang="en-US" sz="1920" b="0" i="0" kern="1200" dirty="0">
                <a:solidFill>
                  <a:schemeClr val="tx1"/>
                </a:solidFill>
                <a:effectLst/>
                <a:latin typeface="Amazon Ember Regular" charset="0"/>
                <a:ea typeface="+mn-ea"/>
                <a:cs typeface="+mn-cs"/>
              </a:rPr>
              <a:t> allowing 0.0.0.0 to talk to it as an Ingress rule.</a:t>
            </a:r>
            <a:endParaRPr lang="en-AU" sz="1920" b="0" i="0" kern="1200" dirty="0">
              <a:solidFill>
                <a:schemeClr val="tx1"/>
              </a:solidFill>
              <a:effectLst/>
              <a:latin typeface="Amazon Ember Regular" charset="0"/>
              <a:ea typeface="+mn-ea"/>
              <a:cs typeface="+mn-cs"/>
            </a:endParaRP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29869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And now I have my Frontend open to the Internet once again.</a:t>
            </a:r>
            <a:endParaRPr lang="en-AU" sz="1920" b="0" i="0" kern="1200" dirty="0">
              <a:solidFill>
                <a:schemeClr val="tx1"/>
              </a:solidFill>
              <a:effectLst/>
              <a:latin typeface="Amazon Ember Regular" charset="0"/>
              <a:ea typeface="+mn-ea"/>
              <a:cs typeface="+mn-cs"/>
            </a:endParaRP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1147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AU" sz="1920" b="0" i="0" kern="1200" dirty="0">
                <a:solidFill>
                  <a:schemeClr val="tx1"/>
                </a:solidFill>
                <a:effectLst/>
                <a:latin typeface="Amazon Ember Regular" charset="0"/>
                <a:ea typeface="+mn-ea"/>
                <a:cs typeface="+mn-cs"/>
              </a:rPr>
              <a:t>If I wanted to then allow the Frontend service to talk to the Cats service I can add this ingress rule which uses a </a:t>
            </a:r>
            <a:r>
              <a:rPr lang="en-AU" sz="1920" b="0" i="0" kern="1200" dirty="0" err="1">
                <a:solidFill>
                  <a:schemeClr val="tx1"/>
                </a:solidFill>
                <a:effectLst/>
                <a:latin typeface="Amazon Ember Regular" charset="0"/>
                <a:ea typeface="+mn-ea"/>
                <a:cs typeface="+mn-cs"/>
              </a:rPr>
              <a:t>PodSelector</a:t>
            </a:r>
            <a:r>
              <a:rPr lang="en-AU" sz="1920" b="0" i="0" kern="1200" dirty="0">
                <a:solidFill>
                  <a:schemeClr val="tx1"/>
                </a:solidFill>
                <a:effectLst/>
                <a:latin typeface="Amazon Ember Regular" charset="0"/>
                <a:ea typeface="+mn-ea"/>
                <a:cs typeface="+mn-cs"/>
              </a:rPr>
              <a:t> matching pods with the label “frontend” instead of on an IP subnet as before.</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56883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There is another option in this space which is a paid commercial one. </a:t>
            </a:r>
            <a:r>
              <a:rPr lang="en-AU" sz="1920" b="0" i="0" kern="1200" dirty="0" err="1">
                <a:solidFill>
                  <a:schemeClr val="tx1"/>
                </a:solidFill>
                <a:effectLst/>
                <a:latin typeface="Amazon Ember Regular" charset="0"/>
                <a:ea typeface="+mn-ea"/>
                <a:cs typeface="+mn-cs"/>
              </a:rPr>
              <a:t>Tigera</a:t>
            </a:r>
            <a:r>
              <a:rPr lang="en-AU" sz="1920" b="0" i="0" kern="1200" dirty="0">
                <a:solidFill>
                  <a:schemeClr val="tx1"/>
                </a:solidFill>
                <a:effectLst/>
                <a:latin typeface="Amazon Ember Regular" charset="0"/>
                <a:ea typeface="+mn-ea"/>
                <a:cs typeface="+mn-cs"/>
              </a:rPr>
              <a:t> is the company behind Calico and they have a more advanced Enterprise version of the Network Policy Provider with more features.</a:t>
            </a:r>
          </a:p>
          <a:p>
            <a:r>
              <a:rPr lang="en-US" sz="1920" b="0" i="0" kern="1200" dirty="0">
                <a:solidFill>
                  <a:schemeClr val="tx1"/>
                </a:solidFill>
                <a:effectLst/>
                <a:latin typeface="Amazon Ember Regular" charset="0"/>
                <a:ea typeface="+mn-ea"/>
                <a:cs typeface="+mn-cs"/>
              </a:rPr>
              <a:t> </a:t>
            </a:r>
            <a:endParaRPr lang="en-AU" sz="1920" b="0" i="0" kern="1200" dirty="0">
              <a:solidFill>
                <a:schemeClr val="tx1"/>
              </a:solidFill>
              <a:effectLst/>
              <a:latin typeface="Amazon Ember Regular" charset="0"/>
              <a:ea typeface="+mn-ea"/>
              <a:cs typeface="+mn-cs"/>
            </a:endParaRPr>
          </a:p>
          <a:p>
            <a:r>
              <a:rPr lang="en-AU" sz="1920" b="0" i="0" kern="1200" dirty="0">
                <a:solidFill>
                  <a:schemeClr val="tx1"/>
                </a:solidFill>
                <a:effectLst/>
                <a:latin typeface="Amazon Ember Regular" charset="0"/>
                <a:ea typeface="+mn-ea"/>
                <a:cs typeface="+mn-cs"/>
              </a:rPr>
              <a:t>The main ones are that it can enable automatic and seamless host-to-host encryption, it can provide flow logs enriched with the </a:t>
            </a:r>
            <a:r>
              <a:rPr lang="en-AU" sz="1920" b="0" i="0" kern="1200" dirty="0" err="1">
                <a:solidFill>
                  <a:schemeClr val="tx1"/>
                </a:solidFill>
                <a:effectLst/>
                <a:latin typeface="Amazon Ember Regular" charset="0"/>
                <a:ea typeface="+mn-ea"/>
                <a:cs typeface="+mn-cs"/>
              </a:rPr>
              <a:t>kubernetes</a:t>
            </a:r>
            <a:r>
              <a:rPr lang="en-AU" sz="1920" b="0" i="0" kern="1200" dirty="0">
                <a:solidFill>
                  <a:schemeClr val="tx1"/>
                </a:solidFill>
                <a:effectLst/>
                <a:latin typeface="Amazon Ember Regular" charset="0"/>
                <a:ea typeface="+mn-ea"/>
                <a:cs typeface="+mn-cs"/>
              </a:rPr>
              <a:t> context (ours would just list IPs without that) and it allows for integration with AWS Security Groups similar to ECS. </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40851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AU" sz="1920" b="0" i="0" kern="1200" dirty="0">
                <a:solidFill>
                  <a:schemeClr val="tx1"/>
                </a:solidFill>
                <a:effectLst/>
                <a:latin typeface="Amazon Ember Regular" charset="0"/>
                <a:ea typeface="+mn-ea"/>
                <a:cs typeface="+mn-cs"/>
              </a:rPr>
              <a:t>This is useful to have rules to say that only these Pods can connect to this Cache or Database and others, which might even be on the same ENI, can’t.</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56929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an item on our roadmap to offer similar functionality via our next generation CNI plugin.</a:t>
            </a:r>
          </a:p>
          <a:p>
            <a:endParaRPr lang="en-US" dirty="0"/>
          </a:p>
          <a:p>
            <a:r>
              <a:rPr lang="en-US" dirty="0"/>
              <a:t>Incidentally, the roadmap for AWS’ container offerings are public and on GitHub. Coming Soon is roughly this quarter, We’re working on it is roughly next quarter and in Researching we are being up-front of what we’re thinking of doing – and you can comment and collaborate on those items with the team there!</a:t>
            </a:r>
          </a:p>
          <a:p>
            <a:endParaRPr lang="en-US" dirty="0"/>
          </a:p>
          <a:p>
            <a:r>
              <a:rPr lang="en-US" dirty="0"/>
              <a:t>Just Google AWS Container Roadmap and it should be the first result.</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768400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AU" sz="1920" b="0" i="0" kern="1200" dirty="0">
                <a:solidFill>
                  <a:schemeClr val="tx1"/>
                </a:solidFill>
                <a:effectLst/>
                <a:latin typeface="Amazon Ember Regular" charset="0"/>
                <a:ea typeface="+mn-ea"/>
                <a:cs typeface="+mn-cs"/>
              </a:rPr>
              <a:t>Next we’ll talk a bit about customer’s responsibilities around the Instances to run the containers. This covers not just management of the Instances within the platform but also everything at the Operating System level and up.</a:t>
            </a:r>
          </a:p>
          <a:p>
            <a:endParaRPr lang="en-AU"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7995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These responsibilities include:</a:t>
            </a:r>
          </a:p>
          <a:p>
            <a:pPr lvl="0"/>
            <a:r>
              <a:rPr lang="en-AU" sz="1920" b="0" i="0" kern="1200" dirty="0">
                <a:solidFill>
                  <a:schemeClr val="tx1"/>
                </a:solidFill>
                <a:effectLst/>
                <a:latin typeface="Amazon Ember Regular" charset="0"/>
                <a:ea typeface="+mn-ea"/>
                <a:cs typeface="+mn-cs"/>
              </a:rPr>
              <a:t>What instance type should you use. This depends on the CPU and Memory requirements of your Tasks or Pods and what ratio of CPU to memory you need.</a:t>
            </a:r>
          </a:p>
          <a:p>
            <a:pPr lvl="0"/>
            <a:r>
              <a:rPr lang="en-AU" sz="1920" b="0" i="0" kern="1200" dirty="0">
                <a:solidFill>
                  <a:schemeClr val="tx1"/>
                </a:solidFill>
                <a:effectLst/>
                <a:latin typeface="Amazon Ember Regular" charset="0"/>
                <a:ea typeface="+mn-ea"/>
                <a:cs typeface="+mn-cs"/>
              </a:rPr>
              <a:t>Which Operating System you should choose. We recommend, and even provide supported and regularly updated AMIs for, Amazon Linux - but you are free to use whatever Linux you want. I’ve worked with customers that have successfully used RHEL or Ubuntu instead because that is what they have standardised on and staff are familiar with etc.</a:t>
            </a:r>
          </a:p>
          <a:p>
            <a:pPr lvl="0"/>
            <a:r>
              <a:rPr lang="en-AU" sz="1920" b="0" i="0" kern="1200" dirty="0">
                <a:solidFill>
                  <a:schemeClr val="tx1"/>
                </a:solidFill>
                <a:effectLst/>
                <a:latin typeface="Amazon Ember Regular" charset="0"/>
                <a:ea typeface="+mn-ea"/>
                <a:cs typeface="+mn-cs"/>
              </a:rPr>
              <a:t>Any hardening of that OS – I often hear that there is an internal requirement to harden to a CIS Level 1 standard etc. Since you are responsible for this OS you’d be responsible for that.</a:t>
            </a:r>
          </a:p>
          <a:p>
            <a:pPr lvl="0"/>
            <a:r>
              <a:rPr lang="en-AU" sz="1920" b="0" i="0" kern="1200" dirty="0">
                <a:solidFill>
                  <a:schemeClr val="tx1"/>
                </a:solidFill>
                <a:effectLst/>
                <a:latin typeface="Amazon Ember Regular" charset="0"/>
                <a:ea typeface="+mn-ea"/>
                <a:cs typeface="+mn-cs"/>
              </a:rPr>
              <a:t>And, finally, any patching of the OS as well as anything running on top of it - such as Docker and the ECS Agent or Kubernetes </a:t>
            </a:r>
            <a:r>
              <a:rPr lang="en-AU" sz="1920" b="0" i="0" kern="1200" dirty="0" err="1">
                <a:solidFill>
                  <a:schemeClr val="tx1"/>
                </a:solidFill>
                <a:effectLst/>
                <a:latin typeface="Amazon Ember Regular" charset="0"/>
                <a:ea typeface="+mn-ea"/>
                <a:cs typeface="+mn-cs"/>
              </a:rPr>
              <a:t>kubelet</a:t>
            </a:r>
            <a:r>
              <a:rPr lang="en-AU" sz="1920" b="0" i="0" kern="1200" dirty="0">
                <a:solidFill>
                  <a:schemeClr val="tx1"/>
                </a:solidFill>
                <a:effectLst/>
                <a:latin typeface="Amazon Ember Regular" charset="0"/>
                <a:ea typeface="+mn-ea"/>
                <a:cs typeface="+mn-cs"/>
              </a:rPr>
              <a:t>.</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09674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920" b="0" i="0" kern="1200" dirty="0">
                <a:solidFill>
                  <a:schemeClr val="tx1"/>
                </a:solidFill>
                <a:effectLst/>
                <a:latin typeface="Amazon Ember Regular" charset="0"/>
                <a:ea typeface="+mn-ea"/>
                <a:cs typeface="+mn-cs"/>
              </a:rPr>
              <a:t>Eliminates the need for customers to create or manage </a:t>
            </a:r>
            <a:r>
              <a:rPr lang="en-US" sz="1920" b="0" i="0" u="none" strike="noStrike" kern="1200" dirty="0">
                <a:solidFill>
                  <a:schemeClr val="tx1"/>
                </a:solidFill>
                <a:effectLst/>
                <a:latin typeface="Amazon Ember Regular" charset="0"/>
                <a:ea typeface="+mn-ea"/>
                <a:cs typeface="+mn-cs"/>
                <a:hlinkClick r:id="rId3"/>
              </a:rPr>
              <a:t>EC2</a:t>
            </a:r>
            <a:r>
              <a:rPr lang="en-US" sz="1920" b="0" i="0" kern="1200" dirty="0">
                <a:solidFill>
                  <a:schemeClr val="tx1"/>
                </a:solidFill>
                <a:effectLst/>
                <a:latin typeface="Amazon Ember Regular" charset="0"/>
                <a:ea typeface="+mn-ea"/>
                <a:cs typeface="+mn-cs"/>
              </a:rPr>
              <a:t> instances for their Amazon EKS clusters</a:t>
            </a:r>
          </a:p>
          <a:p>
            <a:pPr marL="342900" indent="-342900">
              <a:buFontTx/>
              <a:buChar char="-"/>
            </a:pPr>
            <a:r>
              <a:rPr lang="en-US" sz="1920" b="0" i="0" kern="1200" dirty="0">
                <a:solidFill>
                  <a:schemeClr val="tx1"/>
                </a:solidFill>
                <a:effectLst/>
                <a:latin typeface="Amazon Ember Regular" charset="0"/>
                <a:ea typeface="+mn-ea"/>
                <a:cs typeface="+mn-cs"/>
              </a:rPr>
              <a:t>Customers no longer have to worry about patching, scaling, or securing a cluster of EC2 instances to run Kubernetes applications in the cloud.</a:t>
            </a:r>
          </a:p>
          <a:p>
            <a:pPr marL="342900" indent="-342900">
              <a:buFontTx/>
              <a:buChar char="-"/>
            </a:pPr>
            <a:endParaRPr lang="en-AU"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1763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the basics of how Docker works. </a:t>
            </a:r>
          </a:p>
          <a:p>
            <a:endParaRPr lang="en-US" dirty="0"/>
          </a:p>
          <a:p>
            <a:pPr marL="342900" indent="-342900">
              <a:buFontTx/>
              <a:buChar char="-"/>
            </a:pPr>
            <a:r>
              <a:rPr lang="en-US" dirty="0"/>
              <a:t>You have a Docker Daemon that pulls container images from a Registry and starts them turning them into running Containers. It then manages their lifecycle.</a:t>
            </a:r>
          </a:p>
          <a:p>
            <a:pPr marL="342900" indent="-342900">
              <a:buFontTx/>
              <a:buChar char="-"/>
            </a:pPr>
            <a:r>
              <a:rPr lang="en-US" dirty="0"/>
              <a:t>You can control that process with the docker client or with an API.</a:t>
            </a: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93038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920" b="0" i="0" kern="1200" dirty="0">
                <a:solidFill>
                  <a:schemeClr val="tx1"/>
                </a:solidFill>
                <a:effectLst/>
                <a:latin typeface="Amazon Ember Regular" charset="0"/>
                <a:ea typeface="+mn-ea"/>
                <a:cs typeface="+mn-cs"/>
              </a:rPr>
              <a:t>When we talk about patching, there is more to know when it comes to EKS. Kubernetes has a new major version every quarter and minor versions more often than that. Given that some of these minor versions contain critical security patches you need to be able to safely and seamlessly update both the control plane and its worker nodes at a moments notice.</a:t>
            </a:r>
          </a:p>
          <a:p>
            <a:r>
              <a:rPr lang="en-US" sz="1920" b="0" i="0" kern="1200" dirty="0">
                <a:solidFill>
                  <a:schemeClr val="tx1"/>
                </a:solidFill>
                <a:effectLst/>
                <a:latin typeface="Amazon Ember Regular" charset="0"/>
                <a:ea typeface="+mn-ea"/>
                <a:cs typeface="+mn-cs"/>
              </a:rPr>
              <a:t> </a:t>
            </a:r>
            <a:endParaRPr lang="en-AU" sz="1920" b="0" i="0" kern="1200" dirty="0">
              <a:solidFill>
                <a:schemeClr val="tx1"/>
              </a:solidFill>
              <a:effectLst/>
              <a:latin typeface="Amazon Ember Regular" charset="0"/>
              <a:ea typeface="+mn-ea"/>
              <a:cs typeface="+mn-cs"/>
            </a:endParaRPr>
          </a:p>
          <a:p>
            <a:r>
              <a:rPr lang="en-AU" sz="1920" b="0" i="0" kern="1200" dirty="0">
                <a:solidFill>
                  <a:schemeClr val="tx1"/>
                </a:solidFill>
                <a:effectLst/>
                <a:latin typeface="Amazon Ember Regular" charset="0"/>
                <a:ea typeface="+mn-ea"/>
                <a:cs typeface="+mn-cs"/>
              </a:rPr>
              <a:t>EKS has an API to trigger an update to the control plane which is what you do first. You then need to update the worker nodes. Sometimes you may need to update the worker nodes just to patch their OS rather than to update Kubernetes as well. </a:t>
            </a:r>
          </a:p>
          <a:p>
            <a:r>
              <a:rPr lang="en-AU" sz="1920" b="0" i="0" kern="1200" dirty="0">
                <a:solidFill>
                  <a:schemeClr val="tx1"/>
                </a:solidFill>
                <a:effectLst/>
                <a:latin typeface="Amazon Ember Regular" charset="0"/>
                <a:ea typeface="+mn-ea"/>
                <a:cs typeface="+mn-cs"/>
              </a:rPr>
              <a:t> </a:t>
            </a:r>
          </a:p>
          <a:p>
            <a:r>
              <a:rPr lang="en-AU" sz="1920" b="0" i="0" kern="1200" dirty="0">
                <a:solidFill>
                  <a:schemeClr val="tx1"/>
                </a:solidFill>
                <a:effectLst/>
                <a:latin typeface="Amazon Ember Regular" charset="0"/>
                <a:ea typeface="+mn-ea"/>
                <a:cs typeface="+mn-cs"/>
              </a:rPr>
              <a:t>Since these workers are usually in an Autoscaling group that means updating them via rolling out new instances from a new Launch Configuration and AMI. We provide both AMIs as well as instructions for how to build them and update them in our documentation.</a:t>
            </a:r>
          </a:p>
          <a:p>
            <a:r>
              <a:rPr lang="en-US" sz="1920" b="0" i="0" kern="1200" dirty="0">
                <a:solidFill>
                  <a:schemeClr val="tx1"/>
                </a:solidFill>
                <a:effectLst/>
                <a:latin typeface="Amazon Ember Regular" charset="0"/>
                <a:ea typeface="+mn-ea"/>
                <a:cs typeface="+mn-cs"/>
              </a:rPr>
              <a:t> </a:t>
            </a:r>
            <a:endParaRPr lang="en-AU" sz="1920" b="0" i="0" kern="1200" dirty="0">
              <a:solidFill>
                <a:schemeClr val="tx1"/>
              </a:solidFill>
              <a:effectLst/>
              <a:latin typeface="Amazon Ember Regular" charset="0"/>
              <a:ea typeface="+mn-ea"/>
              <a:cs typeface="+mn-cs"/>
            </a:endParaRPr>
          </a:p>
          <a:p>
            <a:r>
              <a:rPr lang="en-AU" sz="1920" b="0" i="0" kern="1200" dirty="0">
                <a:solidFill>
                  <a:schemeClr val="tx1"/>
                </a:solidFill>
                <a:effectLst/>
                <a:latin typeface="Amazon Ember Regular" charset="0"/>
                <a:ea typeface="+mn-ea"/>
                <a:cs typeface="+mn-cs"/>
              </a:rPr>
              <a:t>It is very important that you learn how to do this and do it regularly to get the process down pat.</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921488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the box EKS doesn’t have a default setup for collecting, aggregating, alerting on or visualizing your metrics. There are two common patterns I am seeing that customers add to their cluster to get this functionality.</a:t>
            </a:r>
          </a:p>
          <a:p>
            <a:endParaRPr lang="en-US" dirty="0"/>
          </a:p>
          <a:p>
            <a:r>
              <a:rPr lang="en-US" dirty="0"/>
              <a:t>The first is to leverage the tools that are part of the CNCF ecosystem, Prometheus and Grafana, to do this. This usually means running those on top of your cluster yourself. We cover how to set them up as part of our </a:t>
            </a:r>
            <a:r>
              <a:rPr lang="en-US" dirty="0" err="1"/>
              <a:t>eksworkshop</a:t>
            </a:r>
            <a:r>
              <a:rPr lang="en-US" dirty="0"/>
              <a:t> – which is worth checking out as it helps you to add the usual things you’ll need to make your cluster production-ready like this.</a:t>
            </a:r>
          </a:p>
          <a:p>
            <a:endParaRPr lang="en-US" dirty="0"/>
          </a:p>
          <a:p>
            <a:r>
              <a:rPr lang="en-US" dirty="0"/>
              <a:t>Alternatively, we recently launched CloudWatch Container Insights so we can do this all for you as a managed service within CloudWatch – which if you do other things on the AWS platform is where all those other metrics will be.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1224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many commercial SaaS vendors that can help you with your metrics. Here are just a few that work well with AWS and EKS.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4508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there are many commercial SaaS vendors that can help you with your logs. Here are just a few that work well with AWS and EKS.</a:t>
            </a:r>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33187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a:t>
            </a:r>
            <a:r>
              <a:rPr lang="en-US" sz="1920" b="0" i="0" kern="1200" dirty="0">
                <a:solidFill>
                  <a:schemeClr val="tx1"/>
                </a:solidFill>
                <a:effectLst/>
                <a:latin typeface="Amazon Ember Regular" charset="0"/>
                <a:ea typeface="+mn-ea"/>
                <a:cs typeface="+mn-cs"/>
              </a:rPr>
              <a:t>The Amazon EKS-optimized AMI with GPU support </a:t>
            </a:r>
            <a:endParaRPr lang="en-AU"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594026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566870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sz="1920" b="0" i="0" kern="1200" dirty="0">
                <a:solidFill>
                  <a:schemeClr val="tx1"/>
                </a:solidFill>
                <a:effectLst/>
                <a:latin typeface="Amazon Ember Regular" charset="0"/>
                <a:ea typeface="+mn-ea"/>
                <a:cs typeface="+mn-cs"/>
              </a:rPr>
              <a:t>Kubernetes version 1.14 or later</a:t>
            </a:r>
          </a:p>
          <a:p>
            <a:pPr marL="342900" indent="-342900">
              <a:buFontTx/>
              <a:buChar char="-"/>
            </a:pPr>
            <a:endParaRPr lang="en-AU"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24464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1123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Kubernetes this is exactly the same thing except:</a:t>
            </a:r>
          </a:p>
          <a:p>
            <a:pPr marL="342900" indent="-342900">
              <a:buFontTx/>
              <a:buChar char="-"/>
            </a:pPr>
            <a:r>
              <a:rPr lang="en-US" dirty="0"/>
              <a:t>that instead of you running docker run commands yourself with the CLI the Kubernetes </a:t>
            </a:r>
            <a:r>
              <a:rPr lang="en-US" dirty="0" err="1"/>
              <a:t>kubelet</a:t>
            </a:r>
            <a:r>
              <a:rPr lang="en-US" dirty="0"/>
              <a:t> that runs on each machine does it on your behalf.</a:t>
            </a:r>
          </a:p>
          <a:p>
            <a:pPr marL="342900" indent="-342900">
              <a:buFontTx/>
              <a:buChar char="-"/>
            </a:pPr>
            <a:r>
              <a:rPr lang="en-US" dirty="0"/>
              <a:t>The ECS version of the </a:t>
            </a:r>
            <a:r>
              <a:rPr lang="en-US" dirty="0" err="1"/>
              <a:t>kublet</a:t>
            </a:r>
            <a:r>
              <a:rPr lang="en-US" dirty="0"/>
              <a:t> is called the ECS Agent but it is much the same idea.</a:t>
            </a: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2220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en-US" dirty="0" err="1"/>
              <a:t>kubelets</a:t>
            </a:r>
            <a:r>
              <a:rPr lang="en-US" dirty="0"/>
              <a:t> are, told what to do by the Kubernetes control plane</a:t>
            </a:r>
          </a:p>
          <a:p>
            <a:pPr marL="342900" indent="-342900">
              <a:buFontTx/>
              <a:buChar char="-"/>
            </a:pPr>
            <a:r>
              <a:rPr lang="en-US" dirty="0" err="1"/>
              <a:t>Kublets</a:t>
            </a:r>
            <a:r>
              <a:rPr lang="en-US" dirty="0"/>
              <a:t>  as pushes information about what is happening on each node back up to the control plane help to with its scheduling decisions.</a:t>
            </a:r>
          </a:p>
          <a:p>
            <a:pPr marL="342900" indent="-342900">
              <a:buFontTx/>
              <a:buChar char="-"/>
            </a:pPr>
            <a:r>
              <a:rPr lang="en-US" dirty="0"/>
              <a:t>As you grow to many worker nodes an orchestrator like Kubernetes doing this for you becomes more and more essential.</a:t>
            </a: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51203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run Kubernetes yourself via virtual machines on our EC2 so what does EKS do for you over doing it yourself?</a:t>
            </a:r>
          </a:p>
          <a:p>
            <a:endParaRPr lang="en-US" dirty="0"/>
          </a:p>
          <a:p>
            <a:r>
              <a:rPr lang="en-US" dirty="0"/>
              <a:t>(CLICK)</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AU" sz="2000" b="0" i="0" kern="1200" dirty="0">
                <a:solidFill>
                  <a:schemeClr val="tx1"/>
                </a:solidFill>
                <a:latin typeface="Amazon Ember Regular" charset="0"/>
                <a:ea typeface="+mn-ea"/>
                <a:cs typeface="+mn-cs"/>
              </a:rPr>
              <a:t>We deploy the Kubernetes Control Plane and </a:t>
            </a:r>
            <a:r>
              <a:rPr lang="en-AU" sz="2000" b="0" i="0" kern="1200" dirty="0" err="1">
                <a:solidFill>
                  <a:schemeClr val="tx1"/>
                </a:solidFill>
                <a:latin typeface="Amazon Ember Regular" charset="0"/>
                <a:ea typeface="+mn-ea"/>
                <a:cs typeface="+mn-cs"/>
              </a:rPr>
              <a:t>etcd</a:t>
            </a:r>
            <a:r>
              <a:rPr lang="en-AU" sz="2000" b="0" i="0" kern="1200" dirty="0">
                <a:solidFill>
                  <a:schemeClr val="tx1"/>
                </a:solidFill>
                <a:latin typeface="Amazon Ember Regular" charset="0"/>
                <a:ea typeface="+mn-ea"/>
                <a:cs typeface="+mn-cs"/>
              </a:rPr>
              <a:t> in a highly-available configuration across 3 AZs</a:t>
            </a:r>
          </a:p>
          <a:p>
            <a:endParaRPr lang="en-US" dirty="0"/>
          </a:p>
          <a:p>
            <a:r>
              <a:rPr lang="en-US" dirty="0"/>
              <a:t>(CLICK)</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AU" sz="2000" b="0" i="0" kern="1200" dirty="0">
                <a:solidFill>
                  <a:schemeClr val="tx1"/>
                </a:solidFill>
                <a:latin typeface="Amazon Ember Regular" charset="0"/>
                <a:ea typeface="+mn-ea"/>
                <a:cs typeface="+mn-cs"/>
              </a:rPr>
              <a:t>And we manage that control plane for you in a similar way to our managed relational database service RDS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AU" sz="2000" b="0" i="0" kern="1200" dirty="0">
              <a:solidFill>
                <a:schemeClr val="tx1"/>
              </a:solidFill>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AU" sz="2000" b="0" i="0" kern="1200" dirty="0">
                <a:solidFill>
                  <a:schemeClr val="tx1"/>
                </a:solidFill>
                <a:latin typeface="Amazon Ember Regular" charset="0"/>
                <a:ea typeface="+mn-ea"/>
                <a:cs typeface="+mn-cs"/>
              </a:rPr>
              <a:t>(CLICK)</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AU" sz="2000" b="0" i="0" kern="1200" dirty="0">
              <a:solidFill>
                <a:schemeClr val="tx1"/>
              </a:solidFill>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AU" sz="2000" b="0" i="0" kern="1200" dirty="0">
                <a:solidFill>
                  <a:schemeClr val="tx1"/>
                </a:solidFill>
                <a:latin typeface="Amazon Ember Regular" charset="0"/>
                <a:ea typeface="+mn-ea"/>
                <a:cs typeface="+mn-cs"/>
              </a:rPr>
              <a:t>We provide, and actually require that you use, a network (CNI) plugin we’ve </a:t>
            </a:r>
            <a:r>
              <a:rPr lang="en-AU" sz="2000" b="0" i="0" kern="1200" dirty="0" err="1">
                <a:solidFill>
                  <a:schemeClr val="tx1"/>
                </a:solidFill>
                <a:latin typeface="Amazon Ember Regular" charset="0"/>
                <a:ea typeface="+mn-ea"/>
                <a:cs typeface="+mn-cs"/>
              </a:rPr>
              <a:t>opensourced</a:t>
            </a:r>
            <a:r>
              <a:rPr lang="en-AU" sz="2000" b="0" i="0" kern="1200" dirty="0">
                <a:solidFill>
                  <a:schemeClr val="tx1"/>
                </a:solidFill>
                <a:latin typeface="Amazon Ember Regular" charset="0"/>
                <a:ea typeface="+mn-ea"/>
                <a:cs typeface="+mn-cs"/>
              </a:rPr>
              <a:t> that integrates Pod networking natively with AWS VPC</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AU" sz="2000" b="0" i="0" kern="1200" dirty="0">
              <a:solidFill>
                <a:schemeClr val="tx1"/>
              </a:solidFill>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AU" sz="2000" b="0" i="0" kern="1200" dirty="0">
                <a:solidFill>
                  <a:schemeClr val="tx1"/>
                </a:solidFill>
                <a:latin typeface="Amazon Ember Regular" charset="0"/>
                <a:ea typeface="+mn-ea"/>
                <a:cs typeface="+mn-cs"/>
              </a:rPr>
              <a:t>(CLICK)</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AU" sz="2000" b="0" i="0" kern="1200" dirty="0">
              <a:solidFill>
                <a:schemeClr val="tx1"/>
              </a:solidFill>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AU" sz="2000" b="0" i="0" kern="1200" dirty="0">
                <a:solidFill>
                  <a:schemeClr val="tx1"/>
                </a:solidFill>
                <a:latin typeface="Amazon Ember Regular" charset="0"/>
                <a:ea typeface="+mn-ea"/>
                <a:cs typeface="+mn-cs"/>
              </a:rPr>
              <a:t>And we integrate/federate user access to the Kubernetes CLI (</a:t>
            </a:r>
            <a:r>
              <a:rPr lang="en-AU" sz="2000" b="0" i="0" kern="1200" dirty="0" err="1">
                <a:solidFill>
                  <a:schemeClr val="tx1"/>
                </a:solidFill>
                <a:latin typeface="Amazon Ember Regular" charset="0"/>
                <a:ea typeface="+mn-ea"/>
                <a:cs typeface="+mn-cs"/>
              </a:rPr>
              <a:t>kubectl</a:t>
            </a:r>
            <a:r>
              <a:rPr lang="en-AU" sz="2000" b="0" i="0" kern="1200" dirty="0">
                <a:solidFill>
                  <a:schemeClr val="tx1"/>
                </a:solidFill>
                <a:latin typeface="Amazon Ember Regular" charset="0"/>
                <a:ea typeface="+mn-ea"/>
                <a:cs typeface="+mn-cs"/>
              </a:rPr>
              <a:t>) and API with AWS IAM via our </a:t>
            </a:r>
            <a:r>
              <a:rPr lang="en-AU" sz="2000" b="0" i="0" kern="1200" dirty="0" err="1">
                <a:solidFill>
                  <a:schemeClr val="tx1"/>
                </a:solidFill>
                <a:latin typeface="Amazon Ember Regular" charset="0"/>
                <a:ea typeface="+mn-ea"/>
                <a:cs typeface="+mn-cs"/>
              </a:rPr>
              <a:t>aws</a:t>
            </a:r>
            <a:r>
              <a:rPr lang="en-AU" sz="2000" b="0" i="0" kern="1200" dirty="0">
                <a:solidFill>
                  <a:schemeClr val="tx1"/>
                </a:solidFill>
                <a:latin typeface="Amazon Ember Regular" charset="0"/>
                <a:ea typeface="+mn-ea"/>
                <a:cs typeface="+mn-cs"/>
              </a:rPr>
              <a:t>-</a:t>
            </a:r>
            <a:r>
              <a:rPr lang="en-AU" sz="2000" b="0" i="0" kern="1200" dirty="0" err="1">
                <a:solidFill>
                  <a:schemeClr val="tx1"/>
                </a:solidFill>
                <a:latin typeface="Amazon Ember Regular" charset="0"/>
                <a:ea typeface="+mn-ea"/>
                <a:cs typeface="+mn-cs"/>
              </a:rPr>
              <a:t>iam</a:t>
            </a:r>
            <a:r>
              <a:rPr lang="en-AU" sz="2000" b="0" i="0" kern="1200" dirty="0">
                <a:solidFill>
                  <a:schemeClr val="tx1"/>
                </a:solidFill>
                <a:latin typeface="Amazon Ember Regular" charset="0"/>
                <a:ea typeface="+mn-ea"/>
                <a:cs typeface="+mn-cs"/>
              </a:rPr>
              <a:t>-authenticator plugin</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AU" sz="2000" b="0" i="0" kern="1200" dirty="0">
              <a:solidFill>
                <a:schemeClr val="tx1"/>
              </a:solidFill>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AU" sz="2000" b="0" i="0" kern="1200" dirty="0">
              <a:solidFill>
                <a:schemeClr val="tx1"/>
              </a:solidFill>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422918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Things to mention:</a:t>
            </a:r>
          </a:p>
          <a:p>
            <a:pPr marL="342900" indent="-342900">
              <a:buFontTx/>
              <a:buChar char="-"/>
            </a:pPr>
            <a:r>
              <a:rPr lang="en-AU" dirty="0"/>
              <a:t>Amazon EKS runs upstream Kubernetes and is certified Kubernetes conformant, </a:t>
            </a:r>
          </a:p>
          <a:p>
            <a:pPr marL="342900" indent="-342900">
              <a:buFontTx/>
              <a:buChar char="-"/>
            </a:pPr>
            <a:r>
              <a:rPr lang="en-AU" dirty="0"/>
              <a:t>Applications managed by Amazon EKS are fully compatible with applications managed by any standard Kubernetes environment. </a:t>
            </a:r>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71923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mention:</a:t>
            </a:r>
          </a:p>
          <a:p>
            <a:pPr marL="342900" indent="-342900">
              <a:buFontTx/>
              <a:buChar char="-"/>
            </a:pPr>
            <a:r>
              <a:rPr lang="en-US" dirty="0"/>
              <a:t>At a high level, the EKS architecture includes worker nodes in the form of EC2 Instances and a managed EKS control plane to provide capacity to run your Pods.</a:t>
            </a:r>
          </a:p>
          <a:p>
            <a:pPr marL="342900" indent="-342900">
              <a:buFontTx/>
              <a:buChar char="-"/>
            </a:pPr>
            <a:endParaRPr lang="en-US"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9/30/21 4:01 PM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412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21F55-F66A-434C-BBA7-7CC7990F9B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4F46F7F-4A73-A345-9B7B-86239AFF6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FC44771-76CA-204C-8042-3528631BA2F1}"/>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5" name="Footer Placeholder 4">
            <a:extLst>
              <a:ext uri="{FF2B5EF4-FFF2-40B4-BE49-F238E27FC236}">
                <a16:creationId xmlns:a16="http://schemas.microsoft.com/office/drawing/2014/main" id="{9C2FB526-D1CF-0B4C-9538-0B6D909724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538809D-EDA4-6E48-A682-6AE8544C8092}"/>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3265143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5666-4242-7743-8B6A-34D7F826E79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4231FE7-7C69-2947-B647-293B647782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8F5C564-9F85-C34B-B098-6D200D07A2AD}"/>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5" name="Footer Placeholder 4">
            <a:extLst>
              <a:ext uri="{FF2B5EF4-FFF2-40B4-BE49-F238E27FC236}">
                <a16:creationId xmlns:a16="http://schemas.microsoft.com/office/drawing/2014/main" id="{873582C7-1710-464A-A683-F334AC1E11E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2025537-73BF-824A-9300-8390040A3303}"/>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162931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8FE494-A726-7544-B28A-9EFD00E4D7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9505323-83A8-F44F-BEC0-7E2950521E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8318E43-AB07-4047-A9C4-3D9F3E6DB880}"/>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5" name="Footer Placeholder 4">
            <a:extLst>
              <a:ext uri="{FF2B5EF4-FFF2-40B4-BE49-F238E27FC236}">
                <a16:creationId xmlns:a16="http://schemas.microsoft.com/office/drawing/2014/main" id="{75396411-7E6B-1141-B92B-F1068C7AA3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14A57E5-85C0-E848-BB08-13695F60EC88}"/>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864188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_OneSpeaker">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2192002"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09600"/>
            <a:ext cx="1131083" cy="676216"/>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3763136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2192002"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609600"/>
            <a:ext cx="1131083" cy="676216"/>
          </a:xfrm>
          <a:prstGeom prst="rect">
            <a:avLst/>
          </a:prstGeom>
        </p:spPr>
      </p:pic>
      <p:sp>
        <p:nvSpPr>
          <p:cNvPr id="8" name="TextBox 7">
            <a:extLst>
              <a:ext uri="{FF2B5EF4-FFF2-40B4-BE49-F238E27FC236}">
                <a16:creationId xmlns:a16="http://schemas.microsoft.com/office/drawing/2014/main" id="{F9D47D4A-FB0D-BE48-ADF8-B8DECA8916C1}"/>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32704984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130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2192000" cy="6858000"/>
          </a:xfrm>
          <a:prstGeom prst="rect">
            <a:avLst/>
          </a:prstGeom>
          <a:ln>
            <a:solidFill>
              <a:schemeClr val="accent4"/>
            </a:solidFill>
          </a:ln>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1635655201"/>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2192000" cy="6858000"/>
          </a:xfrm>
          <a:prstGeom prst="rect">
            <a:avLst/>
          </a:prstGeom>
          <a:ln>
            <a:solidFill>
              <a:schemeClr val="accent4"/>
            </a:solidFill>
          </a:ln>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6" name="Picture 5">
            <a:extLst>
              <a:ext uri="{FF2B5EF4-FFF2-40B4-BE49-F238E27FC236}">
                <a16:creationId xmlns:a16="http://schemas.microsoft.com/office/drawing/2014/main" id="{8A2B94E5-EC77-5143-891C-94FF7C49B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Tree>
    <p:extLst>
      <p:ext uri="{BB962C8B-B14F-4D97-AF65-F5344CB8AC3E}">
        <p14:creationId xmlns:p14="http://schemas.microsoft.com/office/powerpoint/2010/main" val="344851434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2"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377842630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2"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27400467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cap="none">
                <a:solidFill>
                  <a:schemeClr val="tx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03782539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882B-0764-1345-BB0F-E22D02DA35A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2E42EC8-F569-D549-A7AC-78EB3D8012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5DCDCD4-858F-FC45-8850-9C40B06D5DC6}"/>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5" name="Footer Placeholder 4">
            <a:extLst>
              <a:ext uri="{FF2B5EF4-FFF2-40B4-BE49-F238E27FC236}">
                <a16:creationId xmlns:a16="http://schemas.microsoft.com/office/drawing/2014/main" id="{2B75739B-B75D-8141-8E92-F0D1F250E2F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339FA9-27D8-834E-84CF-1648FF420E51}"/>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111732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lvl1pPr>
              <a:defRPr b="0" i="0">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0945005"/>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0054225"/>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527885419"/>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endParaRPr lang="en-US" dirty="0"/>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endParaRPr lang="en-US" dirty="0"/>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endParaRPr lang="en-US" dirty="0"/>
          </a:p>
        </p:txBody>
      </p:sp>
    </p:spTree>
    <p:extLst>
      <p:ext uri="{BB962C8B-B14F-4D97-AF65-F5344CB8AC3E}">
        <p14:creationId xmlns:p14="http://schemas.microsoft.com/office/powerpoint/2010/main" val="151464593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p>
            <a:endParaRPr lang="en-US" dirty="0"/>
          </a:p>
        </p:txBody>
      </p:sp>
    </p:spTree>
    <p:extLst>
      <p:ext uri="{BB962C8B-B14F-4D97-AF65-F5344CB8AC3E}">
        <p14:creationId xmlns:p14="http://schemas.microsoft.com/office/powerpoint/2010/main" val="91886321"/>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p>
            <a:endParaRPr lang="en-US" dirty="0"/>
          </a:p>
        </p:txBody>
      </p:sp>
    </p:spTree>
    <p:extLst>
      <p:ext uri="{BB962C8B-B14F-4D97-AF65-F5344CB8AC3E}">
        <p14:creationId xmlns:p14="http://schemas.microsoft.com/office/powerpoint/2010/main" val="65021573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Tree>
    <p:extLst>
      <p:ext uri="{BB962C8B-B14F-4D97-AF65-F5344CB8AC3E}">
        <p14:creationId xmlns:p14="http://schemas.microsoft.com/office/powerpoint/2010/main" val="174642293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983811288"/>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234569847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a:solidFill>
                  <a:schemeClr val="tx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p>
            <a:endParaRPr lang="en-US" dirty="0"/>
          </a:p>
        </p:txBody>
      </p:sp>
    </p:spTree>
    <p:extLst>
      <p:ext uri="{BB962C8B-B14F-4D97-AF65-F5344CB8AC3E}">
        <p14:creationId xmlns:p14="http://schemas.microsoft.com/office/powerpoint/2010/main" val="28207815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9288A-33C5-514F-848C-4F27F380E3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9159EEB-BF21-AF43-A6A1-0ABE33264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DC2048-0887-D24B-9582-5C0B96710781}"/>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5" name="Footer Placeholder 4">
            <a:extLst>
              <a:ext uri="{FF2B5EF4-FFF2-40B4-BE49-F238E27FC236}">
                <a16:creationId xmlns:a16="http://schemas.microsoft.com/office/drawing/2014/main" id="{55023B59-4D29-4A49-8084-128140668D1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7B61EF1-498A-C142-A138-44C252DB7FFB}"/>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14587752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a:solidFill>
                  <a:schemeClr val="tx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294384708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2135286372"/>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1837325065"/>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12192000" cy="6858000"/>
          </a:xfrm>
          <a:prstGeom prst="rect">
            <a:avLst/>
          </a:prstGeom>
        </p:spPr>
      </p:pic>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sp>
        <p:nvSpPr>
          <p:cNvPr id="10" name="Title 1"/>
          <p:cNvSpPr>
            <a:spLocks noGrp="1"/>
          </p:cNvSpPr>
          <p:nvPr>
            <p:ph type="title"/>
          </p:nvPr>
        </p:nvSpPr>
        <p:spPr>
          <a:xfrm>
            <a:off x="457200" y="2157859"/>
            <a:ext cx="8883895" cy="939183"/>
          </a:xfrm>
        </p:spPr>
        <p:txBody>
          <a:bodyPr anchor="ctr" anchorCtr="0">
            <a:noAutofit/>
          </a:bodyPr>
          <a:lstStyle>
            <a:lvl1pPr algn="l">
              <a:defRPr sz="5333"/>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57200" y="3097040"/>
            <a:ext cx="5317067" cy="6604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4216230948"/>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12192000" cy="6858000"/>
          </a:xfrm>
          <a:prstGeom prst="rect">
            <a:avLst/>
          </a:prstGeom>
        </p:spPr>
      </p:pic>
      <p:sp>
        <p:nvSpPr>
          <p:cNvPr id="2" name="Title 1"/>
          <p:cNvSpPr>
            <a:spLocks noGrp="1"/>
          </p:cNvSpPr>
          <p:nvPr>
            <p:ph type="title" hasCustomPrompt="1"/>
          </p:nvPr>
        </p:nvSpPr>
        <p:spPr>
          <a:xfrm>
            <a:off x="457200" y="2067774"/>
            <a:ext cx="10363200" cy="1362075"/>
          </a:xfrm>
        </p:spPr>
        <p:txBody>
          <a:bodyPr anchor="ctr">
            <a:noAutofit/>
          </a:bodyPr>
          <a:lstStyle>
            <a:lvl1pPr algn="l">
              <a:defRPr sz="5333"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457200" y="3429850"/>
            <a:ext cx="4910667" cy="577849"/>
          </a:xfrm>
          <a:prstGeom prst="rect">
            <a:avLst/>
          </a:prstGeom>
        </p:spPr>
        <p:txBody>
          <a:bodyPr>
            <a:normAutofit/>
          </a:bodyPr>
          <a:lstStyle>
            <a:lvl1pPr marL="0" indent="0" algn="l">
              <a:buNone/>
              <a:defRPr sz="2167" baseline="0"/>
            </a:lvl1pPr>
          </a:lstStyle>
          <a:p>
            <a:pPr lvl="0"/>
            <a:r>
              <a:rPr lang="en-US" dirty="0"/>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
        <p:nvSpPr>
          <p:cNvPr id="8" name="TextBox 7">
            <a:extLst>
              <a:ext uri="{FF2B5EF4-FFF2-40B4-BE49-F238E27FC236}">
                <a16:creationId xmlns:a16="http://schemas.microsoft.com/office/drawing/2014/main" id="{8EC9990E-A3D8-4641-B99A-B31E88C6D0B8}"/>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380142093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p>
            <a:r>
              <a:rPr lang="en-US" dirty="0"/>
              <a:t>Click to edit Master title style</a:t>
            </a:r>
          </a:p>
        </p:txBody>
      </p:sp>
      <p:sp>
        <p:nvSpPr>
          <p:cNvPr id="3" name="TextBox 2">
            <a:extLst>
              <a:ext uri="{FF2B5EF4-FFF2-40B4-BE49-F238E27FC236}">
                <a16:creationId xmlns:a16="http://schemas.microsoft.com/office/drawing/2014/main" id="{D9550282-4D8A-F64A-9646-0D6343F294B6}"/>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035581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21868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dirty="0"/>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200" y="6275882"/>
            <a:ext cx="591151" cy="353418"/>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449053" y="6412897"/>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788796512"/>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bg>
      <p:bgPr>
        <a:solidFill>
          <a:srgbClr val="1928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9052" y="232274"/>
            <a:ext cx="11280104" cy="727655"/>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456054" y="1467019"/>
            <a:ext cx="11273102" cy="3529793"/>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4077484" y="6521789"/>
            <a:ext cx="4037032" cy="143565"/>
          </a:xfrm>
          <a:prstGeom prst="rect">
            <a:avLst/>
          </a:prstGeom>
          <a:noFill/>
        </p:spPr>
        <p:txBody>
          <a:bodyPr wrap="square" lIns="0" tIns="0" rIns="0" bIns="0" rtlCol="0">
            <a:spAutoFit/>
          </a:bodyPr>
          <a:lstStyle/>
          <a:p>
            <a:pPr algn="ctr"/>
            <a:r>
              <a:rPr lang="en-US" sz="933"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010E408A-93A9-9D41-B8AC-8A5F2377B548}"/>
              </a:ext>
            </a:extLst>
          </p:cNvPr>
          <p:cNvPicPr>
            <a:picLocks noChangeAspect="1"/>
          </p:cNvPicPr>
          <p:nvPr userDrawn="1"/>
        </p:nvPicPr>
        <p:blipFill>
          <a:blip r:embed="rId2"/>
          <a:stretch>
            <a:fillRect/>
          </a:stretch>
        </p:blipFill>
        <p:spPr>
          <a:xfrm>
            <a:off x="10308302" y="6346372"/>
            <a:ext cx="1683867" cy="481105"/>
          </a:xfrm>
          <a:prstGeom prst="rect">
            <a:avLst/>
          </a:prstGeom>
        </p:spPr>
      </p:pic>
    </p:spTree>
    <p:extLst>
      <p:ext uri="{BB962C8B-B14F-4D97-AF65-F5344CB8AC3E}">
        <p14:creationId xmlns:p14="http://schemas.microsoft.com/office/powerpoint/2010/main" val="258961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0554577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C5A05-3E3F-D044-B70B-EE2038C461C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25DEA0-7186-214F-A261-004B6DFFDA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A29CA69-94C3-824C-BC78-BE770C71A5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FFDA7C3-8192-6648-9483-18F509254959}"/>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6" name="Footer Placeholder 5">
            <a:extLst>
              <a:ext uri="{FF2B5EF4-FFF2-40B4-BE49-F238E27FC236}">
                <a16:creationId xmlns:a16="http://schemas.microsoft.com/office/drawing/2014/main" id="{5173CAC8-6C01-FB4B-B96B-44CB9B2AECA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648876-E975-244D-9587-53FE44D9AD51}"/>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13286167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2AD-5B1A-6D43-8B01-6166ABD3B265}"/>
              </a:ext>
            </a:extLst>
          </p:cNvPr>
          <p:cNvSpPr>
            <a:spLocks noGrp="1"/>
          </p:cNvSpPr>
          <p:nvPr>
            <p:ph type="title"/>
          </p:nvPr>
        </p:nvSpPr>
        <p:spPr/>
        <p:txBody>
          <a:bodyPr/>
          <a:lstStyle/>
          <a:p>
            <a:r>
              <a:rPr lang="en-US"/>
              <a:t>Click to edit Master title style</a:t>
            </a:r>
          </a:p>
        </p:txBody>
      </p:sp>
      <p:sp>
        <p:nvSpPr>
          <p:cNvPr id="4" name="Text Placeholder 2">
            <a:extLst>
              <a:ext uri="{FF2B5EF4-FFF2-40B4-BE49-F238E27FC236}">
                <a16:creationId xmlns:a16="http://schemas.microsoft.com/office/drawing/2014/main" id="{77B4E41B-CA3F-184A-9090-50C1F0D08444}"/>
              </a:ext>
            </a:extLst>
          </p:cNvPr>
          <p:cNvSpPr>
            <a:spLocks noGrp="1"/>
          </p:cNvSpPr>
          <p:nvPr>
            <p:ph idx="1"/>
          </p:nvPr>
        </p:nvSpPr>
        <p:spPr>
          <a:xfrm>
            <a:off x="454123" y="1345776"/>
            <a:ext cx="10940405"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222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2" y="1189179"/>
            <a:ext cx="11653522" cy="2144754"/>
          </a:xfrm>
          <a:prstGeom prst="rect">
            <a:avLst/>
          </a:prstGeom>
        </p:spPr>
        <p:txBody>
          <a:bodyPr vert="horz" wrap="square" lIns="182880" tIns="146304" rIns="182880" bIns="146304" rtlCol="0">
            <a:spAutoFit/>
          </a:bodyPr>
          <a:lstStyle>
            <a:lvl1pPr marL="380985" indent="-380985">
              <a:buFont typeface="Arial" panose="020B0604020202020204" pitchFamily="34" charset="0"/>
              <a:buChar char="•"/>
              <a:defRPr/>
            </a:lvl1pPr>
            <a:lvl2pPr marL="621882" indent="-285739">
              <a:buFont typeface="Arial" panose="020B0604020202020204" pitchFamily="34" charset="0"/>
              <a:buChar char="•"/>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823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2" y="1189179"/>
            <a:ext cx="11653522" cy="2144754"/>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72155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A27D832-A6CE-413D-B175-4D7CC16A11CC}"/>
              </a:ext>
            </a:extLst>
          </p:cNvPr>
          <p:cNvSpPr/>
          <p:nvPr userDrawn="1"/>
        </p:nvSpPr>
        <p:spPr bwMode="white">
          <a:xfrm>
            <a:off x="0" y="0"/>
            <a:ext cx="12192001" cy="1778000"/>
          </a:xfrm>
          <a:prstGeom prst="rect">
            <a:avLst/>
          </a:prstGeom>
          <a:solidFill>
            <a:schemeClr val="bg1"/>
          </a:solidFill>
          <a:ln w="12700">
            <a:miter lim="400000"/>
          </a:ln>
        </p:spPr>
        <p:txBody>
          <a:bodyPr lIns="121920" tIns="121920" rIns="121920" bIns="121920"/>
          <a:lstStyle/>
          <a:p>
            <a:pPr defTabSz="914362">
              <a:lnSpc>
                <a:spcPct val="90000"/>
              </a:lnSpc>
              <a:spcBef>
                <a:spcPts val="400"/>
              </a:spcBef>
              <a:defRPr sz="3200" spc="960">
                <a:solidFill>
                  <a:srgbClr val="232F3E"/>
                </a:solidFill>
              </a:defRPr>
            </a:pPr>
            <a:endParaRPr sz="1600" dirty="0"/>
          </a:p>
        </p:txBody>
      </p:sp>
      <p:sp>
        <p:nvSpPr>
          <p:cNvPr id="3" name="Title 2">
            <a:extLst>
              <a:ext uri="{FF2B5EF4-FFF2-40B4-BE49-F238E27FC236}">
                <a16:creationId xmlns:a16="http://schemas.microsoft.com/office/drawing/2014/main" id="{FA3CB3A7-FF22-4EFF-9EA1-8AD8DE5F3FC3}"/>
              </a:ext>
            </a:extLst>
          </p:cNvPr>
          <p:cNvSpPr>
            <a:spLocks noGrp="1"/>
          </p:cNvSpPr>
          <p:nvPr>
            <p:ph type="title" hasCustomPrompt="1"/>
          </p:nvPr>
        </p:nvSpPr>
        <p:spPr bwMode="black">
          <a:xfrm>
            <a:off x="881635" y="222879"/>
            <a:ext cx="10428730" cy="1325563"/>
          </a:xfrm>
        </p:spPr>
        <p:txBody>
          <a:bodyPr/>
          <a:lstStyle>
            <a:lvl1pPr>
              <a:defRPr>
                <a:solidFill>
                  <a:schemeClr val="tx1"/>
                </a:solidFill>
              </a:defRPr>
            </a:lvl1pPr>
          </a:lstStyle>
          <a:p>
            <a:r>
              <a:rPr lang="en-US" dirty="0"/>
              <a:t>Header Text Here</a:t>
            </a:r>
            <a:endParaRPr lang="en-CA" dirty="0"/>
          </a:p>
        </p:txBody>
      </p:sp>
      <p:sp>
        <p:nvSpPr>
          <p:cNvPr id="5" name="Footer Placeholder 4">
            <a:extLst>
              <a:ext uri="{FF2B5EF4-FFF2-40B4-BE49-F238E27FC236}">
                <a16:creationId xmlns:a16="http://schemas.microsoft.com/office/drawing/2014/main" id="{E3DB2EEC-950E-4FEE-BF88-5309961EA1C9}"/>
              </a:ext>
            </a:extLst>
          </p:cNvPr>
          <p:cNvSpPr>
            <a:spLocks noGrp="1"/>
          </p:cNvSpPr>
          <p:nvPr>
            <p:ph type="ftr" sz="quarter" idx="10"/>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121157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469764" y="463824"/>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304503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2743959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990560" indent="-380985">
              <a:buFont typeface="Arial"/>
              <a:buChar char="•"/>
              <a:defRPr>
                <a:solidFill>
                  <a:schemeClr val="bg1"/>
                </a:solidFill>
              </a:defRPr>
            </a:lvl2pPr>
            <a:lvl3pPr marL="1523939" indent="-304788">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37693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8683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0C8D-C6B2-364F-A718-F3B1861E611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EB3E7F-7D27-614C-AD2B-E4C020E90B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736DE1-1DA1-6D41-81FB-096EE63F63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C46C1F7-9269-AC48-BDCC-8F80064407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3B14EE-8F23-1649-AF13-DF295BC81F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8A99E40-7C6A-8849-9595-9237899CFAA3}"/>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8" name="Footer Placeholder 7">
            <a:extLst>
              <a:ext uri="{FF2B5EF4-FFF2-40B4-BE49-F238E27FC236}">
                <a16:creationId xmlns:a16="http://schemas.microsoft.com/office/drawing/2014/main" id="{A57709AC-9BD7-884E-BAA8-C44693D187F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A154D6B-57A8-1B44-8EBE-D39377AB3CE1}"/>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398085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C584-9A16-5542-801E-E85665A5947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89A66F1-5E5F-8143-9546-23702EA7FFEE}"/>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4" name="Footer Placeholder 3">
            <a:extLst>
              <a:ext uri="{FF2B5EF4-FFF2-40B4-BE49-F238E27FC236}">
                <a16:creationId xmlns:a16="http://schemas.microsoft.com/office/drawing/2014/main" id="{5D9B67D4-1B02-1241-B7DC-295E55E474C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E50A7BE-C6B1-0842-A54B-897516E7357A}"/>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342974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BB70B-CA78-5947-8DF9-E2F232534694}"/>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3" name="Footer Placeholder 2">
            <a:extLst>
              <a:ext uri="{FF2B5EF4-FFF2-40B4-BE49-F238E27FC236}">
                <a16:creationId xmlns:a16="http://schemas.microsoft.com/office/drawing/2014/main" id="{597D0EF6-A6F5-C744-8DC5-D28BE697A98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7F1E61F-9279-1E42-B96B-DAA459F4DF0A}"/>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1707170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DDC5-1D4B-CF4C-9DC4-44A15C2F2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FB24A94F-2E3C-214D-9E1A-0EA5AD1B8A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7028E4E-658D-3847-BDEC-C09A7E1E0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44AB04-69FE-CB40-9D70-F6CBAC9E95F4}"/>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6" name="Footer Placeholder 5">
            <a:extLst>
              <a:ext uri="{FF2B5EF4-FFF2-40B4-BE49-F238E27FC236}">
                <a16:creationId xmlns:a16="http://schemas.microsoft.com/office/drawing/2014/main" id="{4DB29E56-226D-6645-83A4-AEBBB4F722C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8443AFF-312B-8C40-9ED4-6F87B46217A6}"/>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89247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6010-F4F9-F242-B7F3-DFC2DB6E1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36EB4C8-056C-CB4B-8A7F-0FEA4933E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99BC760-2AF9-A84D-9DFB-7496A86E0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3B9AF-16AC-F848-AB70-73A6FC6CD7DB}"/>
              </a:ext>
            </a:extLst>
          </p:cNvPr>
          <p:cNvSpPr>
            <a:spLocks noGrp="1"/>
          </p:cNvSpPr>
          <p:nvPr>
            <p:ph type="dt" sz="half" idx="10"/>
          </p:nvPr>
        </p:nvSpPr>
        <p:spPr/>
        <p:txBody>
          <a:bodyPr/>
          <a:lstStyle/>
          <a:p>
            <a:fld id="{AA61ADCA-6694-454C-A1A5-A5D8A3E163FD}" type="datetimeFigureOut">
              <a:rPr lang="en-AU" smtClean="0"/>
              <a:t>30/9/21</a:t>
            </a:fld>
            <a:endParaRPr lang="en-AU"/>
          </a:p>
        </p:txBody>
      </p:sp>
      <p:sp>
        <p:nvSpPr>
          <p:cNvPr id="6" name="Footer Placeholder 5">
            <a:extLst>
              <a:ext uri="{FF2B5EF4-FFF2-40B4-BE49-F238E27FC236}">
                <a16:creationId xmlns:a16="http://schemas.microsoft.com/office/drawing/2014/main" id="{5D2FF536-945A-454F-8817-6786A795B3F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6705D70-DAED-8A41-A356-CCC0EEC3446A}"/>
              </a:ext>
            </a:extLst>
          </p:cNvPr>
          <p:cNvSpPr>
            <a:spLocks noGrp="1"/>
          </p:cNvSpPr>
          <p:nvPr>
            <p:ph type="sldNum" sz="quarter" idx="12"/>
          </p:nvPr>
        </p:nvSpPr>
        <p:spPr/>
        <p:txBody>
          <a:bodyPr/>
          <a:lstStyle/>
          <a:p>
            <a:fld id="{65E70755-B32A-B646-A909-BA84844E2EF3}" type="slidenum">
              <a:rPr lang="en-AU" smtClean="0"/>
              <a:t>‹#›</a:t>
            </a:fld>
            <a:endParaRPr lang="en-AU"/>
          </a:p>
        </p:txBody>
      </p:sp>
    </p:spTree>
    <p:extLst>
      <p:ext uri="{BB962C8B-B14F-4D97-AF65-F5344CB8AC3E}">
        <p14:creationId xmlns:p14="http://schemas.microsoft.com/office/powerpoint/2010/main" val="2350340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5B9CAB-27B7-B248-B96F-9BC1029A25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0118753-B1F3-1443-B174-583889FACB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87B2247-9034-D64D-9E4C-D838D3D07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1ADCA-6694-454C-A1A5-A5D8A3E163FD}" type="datetimeFigureOut">
              <a:rPr lang="en-AU" smtClean="0"/>
              <a:t>30/9/21</a:t>
            </a:fld>
            <a:endParaRPr lang="en-AU"/>
          </a:p>
        </p:txBody>
      </p:sp>
      <p:sp>
        <p:nvSpPr>
          <p:cNvPr id="5" name="Footer Placeholder 4">
            <a:extLst>
              <a:ext uri="{FF2B5EF4-FFF2-40B4-BE49-F238E27FC236}">
                <a16:creationId xmlns:a16="http://schemas.microsoft.com/office/drawing/2014/main" id="{4B1000B2-55E4-AF4A-BA0E-A44F83DEDF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5AD6423-89AA-6647-AB56-353942A4A4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70755-B32A-B646-A909-BA84844E2EF3}" type="slidenum">
              <a:rPr lang="en-AU" smtClean="0"/>
              <a:t>‹#›</a:t>
            </a:fld>
            <a:endParaRPr lang="en-AU"/>
          </a:p>
        </p:txBody>
      </p:sp>
    </p:spTree>
    <p:extLst>
      <p:ext uri="{BB962C8B-B14F-4D97-AF65-F5344CB8AC3E}">
        <p14:creationId xmlns:p14="http://schemas.microsoft.com/office/powerpoint/2010/main" val="2968674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1124600" y="6275882"/>
            <a:ext cx="591151" cy="353418"/>
          </a:xfrm>
          <a:prstGeom prst="rect">
            <a:avLst/>
          </a:prstGeom>
        </p:spPr>
      </p:pic>
    </p:spTree>
    <p:extLst>
      <p:ext uri="{BB962C8B-B14F-4D97-AF65-F5344CB8AC3E}">
        <p14:creationId xmlns:p14="http://schemas.microsoft.com/office/powerpoint/2010/main" val="29521775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xStyles>
    <p:titleStyle>
      <a:lvl1pPr algn="l" defTabSz="609576" rtl="0" eaLnBrk="1" latinLnBrk="0" hangingPunct="1">
        <a:spcBef>
          <a:spcPct val="0"/>
        </a:spcBef>
        <a:buNone/>
        <a:defRPr sz="3167"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5.png"/><Relationship Id="rId12"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24.svg"/><Relationship Id="rId11" Type="http://schemas.openxmlformats.org/officeDocument/2006/relationships/image" Target="../media/image21.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19.svg"/><Relationship Id="rId9" Type="http://schemas.openxmlformats.org/officeDocument/2006/relationships/image" Target="../media/image27.png"/><Relationship Id="rId14" Type="http://schemas.openxmlformats.org/officeDocument/2006/relationships/image" Target="../media/image3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20.png"/><Relationship Id="rId10" Type="http://schemas.openxmlformats.org/officeDocument/2006/relationships/image" Target="../media/image35.png"/><Relationship Id="rId4" Type="http://schemas.openxmlformats.org/officeDocument/2006/relationships/image" Target="../media/image19.svg"/><Relationship Id="rId9"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microsoft.com/office/2007/relationships/hdphoto" Target="../media/hdphoto1.wdp"/><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hyperlink" Target="https://commons.wikimedia.org/wiki/File:EXCAVATOR_(6515873781)_(2).jpg" TargetMode="External"/><Relationship Id="rId5" Type="http://schemas.openxmlformats.org/officeDocument/2006/relationships/image" Target="../media/image59.jpeg"/><Relationship Id="rId4" Type="http://schemas.openxmlformats.org/officeDocument/2006/relationships/hyperlink" Target="https://commons.wikimedia.org/wiki/File:Group_people_icon.jp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fortune.com/2016/01/30/gm-cloud-factory-robots-fanuc/"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hyperlink" Target="https://commons.wikimedia.org/wiki/File:Path_of_least_resistance.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64.sv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hyperlink" Target="https://docs.aws.amazon.com/eks/latest/userguide/calico.html"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4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4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4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4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4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45.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74.jfif"/><Relationship Id="rId2" Type="http://schemas.openxmlformats.org/officeDocument/2006/relationships/notesSlide" Target="../notesSlides/notesSlide35.xml"/><Relationship Id="rId1" Type="http://schemas.openxmlformats.org/officeDocument/2006/relationships/slideLayout" Target="../slideLayouts/slideLayout45.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hyperlink" Target="https://www.deviantart.com/stuckinazkaban/art/Road-Signs-Responsibility-206271278"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22.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2.xml"/><Relationship Id="rId6" Type="http://schemas.openxmlformats.org/officeDocument/2006/relationships/image" Target="../media/image79.png"/><Relationship Id="rId5" Type="http://schemas.openxmlformats.org/officeDocument/2006/relationships/hyperlink" Target="https://eksworkshop.com/" TargetMode="Externa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2.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5.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3.xml"/><Relationship Id="rId1" Type="http://schemas.openxmlformats.org/officeDocument/2006/relationships/slideLayout" Target="../slideLayouts/slideLayout45.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notesSlide" Target="../notesSlides/notesSlide44.xml"/><Relationship Id="rId1" Type="http://schemas.openxmlformats.org/officeDocument/2006/relationships/slideLayout" Target="../slideLayouts/slideLayout22.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sv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22.xml"/><Relationship Id="rId4" Type="http://schemas.openxmlformats.org/officeDocument/2006/relationships/image" Target="../media/image99.sv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13.jfi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6.xml"/><Relationship Id="rId5" Type="http://schemas.openxmlformats.org/officeDocument/2006/relationships/image" Target="../media/image14.png"/><Relationship Id="rId4" Type="http://schemas.openxmlformats.org/officeDocument/2006/relationships/image" Target="../media/image13.jf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6.xml"/><Relationship Id="rId5" Type="http://schemas.openxmlformats.org/officeDocument/2006/relationships/image" Target="../media/image14.png"/><Relationship Id="rId4" Type="http://schemas.openxmlformats.org/officeDocument/2006/relationships/image" Target="../media/image13.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9964-8123-4B45-BAC2-CFB3282653E3}"/>
              </a:ext>
            </a:extLst>
          </p:cNvPr>
          <p:cNvSpPr>
            <a:spLocks noGrp="1"/>
          </p:cNvSpPr>
          <p:nvPr>
            <p:ph type="title"/>
          </p:nvPr>
        </p:nvSpPr>
        <p:spPr/>
        <p:txBody>
          <a:bodyPr/>
          <a:lstStyle/>
          <a:p>
            <a:r>
              <a:rPr lang="en-US" dirty="0"/>
              <a:t>Change log</a:t>
            </a:r>
          </a:p>
        </p:txBody>
      </p:sp>
      <p:sp>
        <p:nvSpPr>
          <p:cNvPr id="3" name="Title 1">
            <a:extLst>
              <a:ext uri="{FF2B5EF4-FFF2-40B4-BE49-F238E27FC236}">
                <a16:creationId xmlns:a16="http://schemas.microsoft.com/office/drawing/2014/main" id="{D6D386C8-80FE-F140-900E-BA3405997C71}"/>
              </a:ext>
            </a:extLst>
          </p:cNvPr>
          <p:cNvSpPr txBox="1">
            <a:spLocks/>
          </p:cNvSpPr>
          <p:nvPr/>
        </p:nvSpPr>
        <p:spPr>
          <a:xfrm>
            <a:off x="838200" y="1690688"/>
            <a:ext cx="10515600" cy="45272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marR="0" lvl="0" indent="-17145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j-ea"/>
                <a:cs typeface="+mj-cs"/>
              </a:rPr>
              <a:t>September 2021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Updated title slide to bring in line</a:t>
            </a:r>
            <a:r>
              <a:rPr lang="en-US" sz="1400" dirty="0">
                <a:solidFill>
                  <a:prstClr val="black"/>
                </a:solidFill>
                <a:latin typeface="Calibri" panose="020F0502020204030204"/>
              </a:rPr>
              <a:t> with content theme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Calibri" panose="020F0502020204030204"/>
              </a:rPr>
              <a:t>Updated copyright information on all slides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39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307FE-3DBB-084F-861A-9D793AAE2C95}"/>
              </a:ext>
            </a:extLst>
          </p:cNvPr>
          <p:cNvSpPr>
            <a:spLocks noGrp="1"/>
          </p:cNvSpPr>
          <p:nvPr>
            <p:ph type="title"/>
          </p:nvPr>
        </p:nvSpPr>
        <p:spPr>
          <a:xfrm>
            <a:off x="449053" y="232274"/>
            <a:ext cx="10940405" cy="727655"/>
          </a:xfrm>
        </p:spPr>
        <p:txBody>
          <a:bodyPr/>
          <a:lstStyle/>
          <a:p>
            <a:r>
              <a:rPr lang="en-AU" b="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What does EKS do for you over running Kubernetes on EC2?</a:t>
            </a:r>
          </a:p>
        </p:txBody>
      </p:sp>
      <p:sp>
        <p:nvSpPr>
          <p:cNvPr id="5" name="Content Placeholder 5">
            <a:extLst>
              <a:ext uri="{FF2B5EF4-FFF2-40B4-BE49-F238E27FC236}">
                <a16:creationId xmlns:a16="http://schemas.microsoft.com/office/drawing/2014/main" id="{088376C9-8F38-3040-8168-2A41F841D67E}"/>
              </a:ext>
            </a:extLst>
          </p:cNvPr>
          <p:cNvSpPr txBox="1">
            <a:spLocks/>
          </p:cNvSpPr>
          <p:nvPr/>
        </p:nvSpPr>
        <p:spPr>
          <a:xfrm>
            <a:off x="611850" y="1704560"/>
            <a:ext cx="10968300" cy="3790296"/>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2" indent="-457182" defTabSz="380985">
              <a:buFont typeface="Arial" panose="020B0604020202020204" pitchFamily="34" charset="0"/>
              <a:buChar char="•"/>
            </a:pPr>
            <a:r>
              <a:rPr lang="en-AU" sz="3000" dirty="0">
                <a:solidFill>
                  <a:srgbClr val="FFFFFF"/>
                </a:solidFill>
                <a:latin typeface="Amazon Ember"/>
              </a:rPr>
              <a:t>We deploy the Kubernetes Control Plane and </a:t>
            </a:r>
            <a:r>
              <a:rPr lang="en-AU" sz="3000" dirty="0" err="1">
                <a:solidFill>
                  <a:srgbClr val="FFFFFF"/>
                </a:solidFill>
                <a:latin typeface="Amazon Ember"/>
              </a:rPr>
              <a:t>etcd</a:t>
            </a:r>
            <a:r>
              <a:rPr lang="en-AU" sz="3000" dirty="0">
                <a:solidFill>
                  <a:srgbClr val="FFFFFF"/>
                </a:solidFill>
                <a:latin typeface="Amazon Ember"/>
              </a:rPr>
              <a:t> in a highly-available configuration across 3 AZs</a:t>
            </a:r>
          </a:p>
          <a:p>
            <a:pPr marL="457182" indent="-457182" defTabSz="380985">
              <a:buFont typeface="Arial" panose="020B0604020202020204" pitchFamily="34" charset="0"/>
              <a:buChar char="•"/>
            </a:pPr>
            <a:r>
              <a:rPr lang="en-AU" sz="3000" dirty="0">
                <a:solidFill>
                  <a:srgbClr val="FFFFFF"/>
                </a:solidFill>
                <a:latin typeface="Amazon Ember"/>
              </a:rPr>
              <a:t>We manage that control plane for you in a similar way to our managed relational database service RDS</a:t>
            </a:r>
          </a:p>
          <a:p>
            <a:pPr marL="457182" indent="-457182" defTabSz="380985">
              <a:buFont typeface="Arial" panose="020B0604020202020204" pitchFamily="34" charset="0"/>
              <a:buChar char="•"/>
            </a:pPr>
            <a:r>
              <a:rPr lang="en-AU" sz="3000" dirty="0">
                <a:solidFill>
                  <a:srgbClr val="FFFFFF"/>
                </a:solidFill>
                <a:latin typeface="Amazon Ember"/>
              </a:rPr>
              <a:t>We provide a network (CNI) plugin that integrates Pod networking natively with AWS VPC</a:t>
            </a:r>
          </a:p>
          <a:p>
            <a:pPr marL="457182" indent="-457182" defTabSz="380985">
              <a:buFont typeface="Arial" panose="020B0604020202020204" pitchFamily="34" charset="0"/>
              <a:buChar char="•"/>
            </a:pPr>
            <a:r>
              <a:rPr lang="en-AU" sz="3000" dirty="0">
                <a:solidFill>
                  <a:srgbClr val="FFFFFF"/>
                </a:solidFill>
                <a:latin typeface="Amazon Ember"/>
              </a:rPr>
              <a:t>We integrate/federate user access to the Kubernetes CLI (kubectl) and API with AWS IAM</a:t>
            </a:r>
          </a:p>
          <a:p>
            <a:pPr marL="457182" indent="-457182" defTabSz="380985">
              <a:buFont typeface="Arial" panose="020B0604020202020204" pitchFamily="34" charset="0"/>
              <a:buChar char="•"/>
            </a:pPr>
            <a:endParaRPr lang="en-AU" sz="3000" dirty="0">
              <a:solidFill>
                <a:srgbClr val="FFFFFF"/>
              </a:solidFill>
              <a:latin typeface="Amazon Ember"/>
            </a:endParaRPr>
          </a:p>
        </p:txBody>
      </p:sp>
    </p:spTree>
    <p:extLst>
      <p:ext uri="{BB962C8B-B14F-4D97-AF65-F5344CB8AC3E}">
        <p14:creationId xmlns:p14="http://schemas.microsoft.com/office/powerpoint/2010/main" val="274517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A671F-9FEA-E34D-BCF1-C172ACFBBD1B}"/>
              </a:ext>
            </a:extLst>
          </p:cNvPr>
          <p:cNvSpPr>
            <a:spLocks noGrp="1"/>
          </p:cNvSpPr>
          <p:nvPr>
            <p:ph type="title"/>
          </p:nvPr>
        </p:nvSpPr>
        <p:spPr/>
        <p:txBody>
          <a:bodyPr/>
          <a:lstStyle/>
          <a:p>
            <a:r>
              <a:rPr lang="en-US" dirty="0"/>
              <a:t>EKS is Kubernetes Certified</a:t>
            </a:r>
          </a:p>
        </p:txBody>
      </p:sp>
      <p:pic>
        <p:nvPicPr>
          <p:cNvPr id="4" name="Content Placeholder 2">
            <a:extLst>
              <a:ext uri="{FF2B5EF4-FFF2-40B4-BE49-F238E27FC236}">
                <a16:creationId xmlns:a16="http://schemas.microsoft.com/office/drawing/2014/main" id="{CE3C5131-2386-D744-A65A-7512917C7F85}"/>
              </a:ext>
            </a:extLst>
          </p:cNvPr>
          <p:cNvPicPr>
            <a:picLocks noChangeAspect="1"/>
          </p:cNvPicPr>
          <p:nvPr/>
        </p:nvPicPr>
        <p:blipFill>
          <a:blip r:embed="rId3"/>
          <a:stretch>
            <a:fillRect/>
          </a:stretch>
        </p:blipFill>
        <p:spPr>
          <a:xfrm>
            <a:off x="7684864" y="1967499"/>
            <a:ext cx="2167703" cy="2923000"/>
          </a:xfrm>
          <a:prstGeom prst="rect">
            <a:avLst/>
          </a:prstGeom>
        </p:spPr>
      </p:pic>
      <p:sp>
        <p:nvSpPr>
          <p:cNvPr id="5" name="Rectangle 4">
            <a:extLst>
              <a:ext uri="{FF2B5EF4-FFF2-40B4-BE49-F238E27FC236}">
                <a16:creationId xmlns:a16="http://schemas.microsoft.com/office/drawing/2014/main" id="{DE3C1CAF-3BAD-0E43-A76D-36CE2A03E654}"/>
              </a:ext>
            </a:extLst>
          </p:cNvPr>
          <p:cNvSpPr/>
          <p:nvPr/>
        </p:nvSpPr>
        <p:spPr>
          <a:xfrm>
            <a:off x="802640" y="1338683"/>
            <a:ext cx="5130800" cy="4196662"/>
          </a:xfrm>
          <a:prstGeom prst="rect">
            <a:avLst/>
          </a:prstGeom>
        </p:spPr>
        <p:txBody>
          <a:bodyPr wrap="square">
            <a:spAutoFit/>
          </a:bodyPr>
          <a:lstStyle/>
          <a:p>
            <a:pPr defTabSz="609576"/>
            <a:r>
              <a:rPr lang="en-US" sz="2667" dirty="0">
                <a:solidFill>
                  <a:srgbClr val="FFFFFF"/>
                </a:solidFill>
                <a:latin typeface="Amazon Ember"/>
              </a:rPr>
              <a:t>EKS runs upstream Kubernetes and is </a:t>
            </a:r>
            <a:r>
              <a:rPr lang="en-US" sz="2667" dirty="0">
                <a:solidFill>
                  <a:srgbClr val="FF9900"/>
                </a:solidFill>
                <a:latin typeface="Amazon Ember"/>
              </a:rPr>
              <a:t>certified</a:t>
            </a:r>
            <a:r>
              <a:rPr lang="en-US" sz="2667" dirty="0">
                <a:solidFill>
                  <a:srgbClr val="FFFFFF"/>
                </a:solidFill>
                <a:latin typeface="Amazon Ember"/>
              </a:rPr>
              <a:t> as Kubernetes </a:t>
            </a:r>
            <a:r>
              <a:rPr lang="en-US" sz="2667" dirty="0">
                <a:solidFill>
                  <a:srgbClr val="FF9900"/>
                </a:solidFill>
                <a:latin typeface="Amazon Ember"/>
              </a:rPr>
              <a:t>conformant</a:t>
            </a:r>
            <a:r>
              <a:rPr lang="en-US" sz="2667" dirty="0">
                <a:solidFill>
                  <a:srgbClr val="FFFFFF"/>
                </a:solidFill>
                <a:latin typeface="Amazon Ember"/>
              </a:rPr>
              <a:t>.</a:t>
            </a:r>
          </a:p>
          <a:p>
            <a:pPr defTabSz="609576"/>
            <a:endParaRPr lang="en-US" sz="2667" dirty="0">
              <a:solidFill>
                <a:srgbClr val="FFFFFF"/>
              </a:solidFill>
              <a:latin typeface="Amazon Ember"/>
            </a:endParaRPr>
          </a:p>
          <a:p>
            <a:pPr defTabSz="609576"/>
            <a:r>
              <a:rPr lang="en-US" sz="2667" dirty="0">
                <a:solidFill>
                  <a:srgbClr val="FFFFFF"/>
                </a:solidFill>
                <a:latin typeface="Amazon Ember"/>
              </a:rPr>
              <a:t>This means that </a:t>
            </a:r>
            <a:r>
              <a:rPr lang="en-AU" sz="2667" dirty="0">
                <a:solidFill>
                  <a:srgbClr val="FFFFFF"/>
                </a:solidFill>
                <a:latin typeface="Amazon Ember"/>
              </a:rPr>
              <a:t>applications managed by Amazon EKS are fully </a:t>
            </a:r>
            <a:r>
              <a:rPr lang="en-AU" sz="2667" dirty="0">
                <a:solidFill>
                  <a:srgbClr val="FF9900"/>
                </a:solidFill>
                <a:latin typeface="Amazon Ember"/>
              </a:rPr>
              <a:t>compatible</a:t>
            </a:r>
            <a:r>
              <a:rPr lang="en-AU" sz="2667" dirty="0">
                <a:solidFill>
                  <a:srgbClr val="FFFFFF"/>
                </a:solidFill>
                <a:latin typeface="Amazon Ember"/>
              </a:rPr>
              <a:t> with applications managed by any standard Kubernetes environment. </a:t>
            </a:r>
            <a:endParaRPr lang="en-US" sz="2667" dirty="0">
              <a:solidFill>
                <a:srgbClr val="FFFFFF"/>
              </a:solidFill>
              <a:latin typeface="Amazon Ember"/>
            </a:endParaRPr>
          </a:p>
        </p:txBody>
      </p:sp>
    </p:spTree>
    <p:extLst>
      <p:ext uri="{BB962C8B-B14F-4D97-AF65-F5344CB8AC3E}">
        <p14:creationId xmlns:p14="http://schemas.microsoft.com/office/powerpoint/2010/main" val="134476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457199" y="153248"/>
            <a:ext cx="11262360" cy="1143000"/>
          </a:xfrm>
        </p:spPr>
        <p:txBody>
          <a:bodyPr/>
          <a:lstStyle/>
          <a:p>
            <a:r>
              <a:rPr lang="en-US" dirty="0"/>
              <a:t>Amazon EKS Architecture</a:t>
            </a:r>
          </a:p>
        </p:txBody>
      </p:sp>
      <p:grpSp>
        <p:nvGrpSpPr>
          <p:cNvPr id="3" name="Group 2">
            <a:extLst>
              <a:ext uri="{FF2B5EF4-FFF2-40B4-BE49-F238E27FC236}">
                <a16:creationId xmlns:a16="http://schemas.microsoft.com/office/drawing/2014/main" id="{E275E08C-2F90-7945-97F8-F4966C40C08C}"/>
              </a:ext>
            </a:extLst>
          </p:cNvPr>
          <p:cNvGrpSpPr/>
          <p:nvPr/>
        </p:nvGrpSpPr>
        <p:grpSpPr>
          <a:xfrm>
            <a:off x="2462689" y="996733"/>
            <a:ext cx="7266622" cy="4826089"/>
            <a:chOff x="3853543" y="1849782"/>
            <a:chExt cx="7195075" cy="4645596"/>
          </a:xfrm>
        </p:grpSpPr>
        <p:sp>
          <p:nvSpPr>
            <p:cNvPr id="32" name="Rectangle 31">
              <a:extLst>
                <a:ext uri="{FF2B5EF4-FFF2-40B4-BE49-F238E27FC236}">
                  <a16:creationId xmlns:a16="http://schemas.microsoft.com/office/drawing/2014/main" id="{E28AE76B-B2EE-E645-8371-7EF3A5B8355A}"/>
                </a:ext>
              </a:extLst>
            </p:cNvPr>
            <p:cNvSpPr/>
            <p:nvPr/>
          </p:nvSpPr>
          <p:spPr>
            <a:xfrm>
              <a:off x="4812520" y="4891188"/>
              <a:ext cx="1277258" cy="647701"/>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1500" dirty="0">
                <a:solidFill>
                  <a:srgbClr val="002D43"/>
                </a:solidFill>
                <a:latin typeface="Amazon Ember"/>
              </a:endParaRPr>
            </a:p>
          </p:txBody>
        </p:sp>
        <p:sp>
          <p:nvSpPr>
            <p:cNvPr id="40" name="Rectangle 39">
              <a:extLst>
                <a:ext uri="{FF2B5EF4-FFF2-40B4-BE49-F238E27FC236}">
                  <a16:creationId xmlns:a16="http://schemas.microsoft.com/office/drawing/2014/main" id="{01A272C4-02C0-2F4B-B724-40009BC48A7F}"/>
                </a:ext>
              </a:extLst>
            </p:cNvPr>
            <p:cNvSpPr/>
            <p:nvPr/>
          </p:nvSpPr>
          <p:spPr>
            <a:xfrm>
              <a:off x="6783720" y="4891188"/>
              <a:ext cx="1277258" cy="647701"/>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1500" dirty="0">
                <a:solidFill>
                  <a:srgbClr val="002D43"/>
                </a:solidFill>
                <a:latin typeface="Amazon Ember"/>
              </a:endParaRPr>
            </a:p>
          </p:txBody>
        </p:sp>
        <p:sp>
          <p:nvSpPr>
            <p:cNvPr id="41" name="Rectangle 40">
              <a:extLst>
                <a:ext uri="{FF2B5EF4-FFF2-40B4-BE49-F238E27FC236}">
                  <a16:creationId xmlns:a16="http://schemas.microsoft.com/office/drawing/2014/main" id="{A6B3DB66-F914-EB49-B77A-98F9E9A1DB18}"/>
                </a:ext>
              </a:extLst>
            </p:cNvPr>
            <p:cNvSpPr/>
            <p:nvPr/>
          </p:nvSpPr>
          <p:spPr>
            <a:xfrm>
              <a:off x="8754917" y="4891188"/>
              <a:ext cx="1277258" cy="647701"/>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1500" dirty="0">
                <a:solidFill>
                  <a:srgbClr val="002D43"/>
                </a:solidFill>
                <a:latin typeface="Amazon Ember"/>
              </a:endParaRPr>
            </a:p>
          </p:txBody>
        </p:sp>
        <p:sp>
          <p:nvSpPr>
            <p:cNvPr id="42" name="TextBox 41">
              <a:extLst>
                <a:ext uri="{FF2B5EF4-FFF2-40B4-BE49-F238E27FC236}">
                  <a16:creationId xmlns:a16="http://schemas.microsoft.com/office/drawing/2014/main" id="{EB44691B-E84C-A045-99C8-5697EAA3C13E}"/>
                </a:ext>
              </a:extLst>
            </p:cNvPr>
            <p:cNvSpPr txBox="1"/>
            <p:nvPr/>
          </p:nvSpPr>
          <p:spPr>
            <a:xfrm>
              <a:off x="5517349" y="3668947"/>
              <a:ext cx="3810000" cy="261764"/>
            </a:xfrm>
            <a:prstGeom prst="rect">
              <a:avLst/>
            </a:prstGeom>
            <a:noFill/>
          </p:spPr>
          <p:txBody>
            <a:bodyPr wrap="square" rtlCol="0">
              <a:spAutoFit/>
            </a:bodyPr>
            <a:lstStyle/>
            <a:p>
              <a:pPr algn="ctr" defTabSz="571477"/>
              <a:r>
                <a:rPr lang="en-US" sz="1167" dirty="0">
                  <a:solidFill>
                    <a:srgbClr val="69AE35"/>
                  </a:solidFill>
                  <a:latin typeface="Amazon Ember"/>
                </a:rPr>
                <a:t>prod-cluster-123</a:t>
              </a:r>
              <a:r>
                <a:rPr lang="en-US" sz="1167" dirty="0">
                  <a:solidFill>
                    <a:srgbClr val="FFFFFF"/>
                  </a:solidFill>
                  <a:latin typeface="Amazon Ember"/>
                </a:rPr>
                <a:t>.eks.amazonaws.com</a:t>
              </a:r>
            </a:p>
          </p:txBody>
        </p:sp>
        <p:sp>
          <p:nvSpPr>
            <p:cNvPr id="43" name="Rounded Rectangle 14">
              <a:extLst>
                <a:ext uri="{FF2B5EF4-FFF2-40B4-BE49-F238E27FC236}">
                  <a16:creationId xmlns:a16="http://schemas.microsoft.com/office/drawing/2014/main" id="{E70E84BF-4EEE-8F4D-AFB1-54C5A9237CBE}"/>
                </a:ext>
              </a:extLst>
            </p:cNvPr>
            <p:cNvSpPr/>
            <p:nvPr/>
          </p:nvSpPr>
          <p:spPr>
            <a:xfrm>
              <a:off x="4736298" y="4786866"/>
              <a:ext cx="1429701" cy="856342"/>
            </a:xfrm>
            <a:prstGeom prst="rect">
              <a:avLst/>
            </a:prstGeom>
            <a:noFill/>
            <a:ln w="63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571477">
                <a:defRPr/>
              </a:pPr>
              <a:endParaRPr lang="en-US" sz="1125" dirty="0">
                <a:solidFill>
                  <a:srgbClr val="002D43"/>
                </a:solidFill>
                <a:latin typeface="Amazon Ember"/>
                <a:cs typeface="Helvetica Neue"/>
              </a:endParaRPr>
            </a:p>
          </p:txBody>
        </p:sp>
        <p:sp>
          <p:nvSpPr>
            <p:cNvPr id="44" name="Rounded Rectangle 14">
              <a:extLst>
                <a:ext uri="{FF2B5EF4-FFF2-40B4-BE49-F238E27FC236}">
                  <a16:creationId xmlns:a16="http://schemas.microsoft.com/office/drawing/2014/main" id="{571DBB99-C632-034D-B87C-71C2BD5C5A77}"/>
                </a:ext>
              </a:extLst>
            </p:cNvPr>
            <p:cNvSpPr/>
            <p:nvPr/>
          </p:nvSpPr>
          <p:spPr>
            <a:xfrm>
              <a:off x="6707497" y="4786866"/>
              <a:ext cx="1429701" cy="856342"/>
            </a:xfrm>
            <a:prstGeom prst="rect">
              <a:avLst/>
            </a:prstGeom>
            <a:noFill/>
            <a:ln w="63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571477">
                <a:defRPr/>
              </a:pPr>
              <a:endParaRPr lang="en-US" sz="1125" dirty="0">
                <a:solidFill>
                  <a:srgbClr val="002D43"/>
                </a:solidFill>
                <a:latin typeface="Amazon Ember"/>
                <a:cs typeface="Helvetica Neue"/>
              </a:endParaRPr>
            </a:p>
          </p:txBody>
        </p:sp>
        <p:sp>
          <p:nvSpPr>
            <p:cNvPr id="45" name="Rounded Rectangle 14">
              <a:extLst>
                <a:ext uri="{FF2B5EF4-FFF2-40B4-BE49-F238E27FC236}">
                  <a16:creationId xmlns:a16="http://schemas.microsoft.com/office/drawing/2014/main" id="{E1ED4B75-AE3A-1045-B3F0-CEDA46A70E8B}"/>
                </a:ext>
              </a:extLst>
            </p:cNvPr>
            <p:cNvSpPr/>
            <p:nvPr/>
          </p:nvSpPr>
          <p:spPr>
            <a:xfrm>
              <a:off x="8678698" y="4786866"/>
              <a:ext cx="1429701" cy="856342"/>
            </a:xfrm>
            <a:prstGeom prst="rect">
              <a:avLst/>
            </a:prstGeom>
            <a:noFill/>
            <a:ln w="63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571477">
                <a:defRPr/>
              </a:pPr>
              <a:endParaRPr lang="en-US" sz="1125" dirty="0">
                <a:solidFill>
                  <a:srgbClr val="002D43"/>
                </a:solidFill>
                <a:latin typeface="Amazon Ember"/>
                <a:cs typeface="Helvetica Neue"/>
              </a:endParaRPr>
            </a:p>
          </p:txBody>
        </p:sp>
        <p:sp>
          <p:nvSpPr>
            <p:cNvPr id="46" name="TextBox 32">
              <a:extLst>
                <a:ext uri="{FF2B5EF4-FFF2-40B4-BE49-F238E27FC236}">
                  <a16:creationId xmlns:a16="http://schemas.microsoft.com/office/drawing/2014/main" id="{EBC09B24-A234-0F41-AF5C-C9E937A66960}"/>
                </a:ext>
              </a:extLst>
            </p:cNvPr>
            <p:cNvSpPr txBox="1">
              <a:spLocks noChangeArrowheads="1"/>
            </p:cNvSpPr>
            <p:nvPr/>
          </p:nvSpPr>
          <p:spPr bwMode="auto">
            <a:xfrm>
              <a:off x="6536143" y="5809062"/>
              <a:ext cx="1765512" cy="224731"/>
            </a:xfrm>
            <a:prstGeom prst="rect">
              <a:avLst/>
            </a:prstGeom>
            <a:noFill/>
            <a:ln w="9525">
              <a:noFill/>
              <a:miter lim="800000"/>
              <a:headEnd/>
              <a:tailEnd/>
            </a:ln>
          </p:spPr>
          <p:txBody>
            <a:bodyPr wrap="square">
              <a:spAutoFit/>
            </a:bodyPr>
            <a:lstStyle/>
            <a:p>
              <a:pPr algn="ctr" defTabSz="571477"/>
              <a:r>
                <a:rPr lang="en-US" sz="917" dirty="0">
                  <a:solidFill>
                    <a:srgbClr val="00A0C8"/>
                  </a:solidFill>
                  <a:latin typeface="Amazon Ember"/>
                  <a:ea typeface="Verdana" pitchFamily="34" charset="0"/>
                  <a:cs typeface="Helvetica Neue"/>
                </a:rPr>
                <a:t>EKS workers</a:t>
              </a:r>
            </a:p>
          </p:txBody>
        </p:sp>
        <p:cxnSp>
          <p:nvCxnSpPr>
            <p:cNvPr id="62" name="Connector: Elbow 9">
              <a:extLst>
                <a:ext uri="{FF2B5EF4-FFF2-40B4-BE49-F238E27FC236}">
                  <a16:creationId xmlns:a16="http://schemas.microsoft.com/office/drawing/2014/main" id="{0E6A58AD-448F-8648-AD63-ACB884572D23}"/>
                </a:ext>
              </a:extLst>
            </p:cNvPr>
            <p:cNvCxnSpPr>
              <a:cxnSpLocks/>
              <a:stCxn id="43" idx="0"/>
            </p:cNvCxnSpPr>
            <p:nvPr/>
          </p:nvCxnSpPr>
          <p:spPr>
            <a:xfrm rot="5400000" flipH="1" flipV="1">
              <a:off x="5900501" y="3544147"/>
              <a:ext cx="793366" cy="1692074"/>
            </a:xfrm>
            <a:prstGeom prst="bentConnector3">
              <a:avLst/>
            </a:prstGeom>
            <a:noFill/>
            <a:ln w="6350">
              <a:solidFill>
                <a:schemeClr val="tx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63" name="Straight Arrow Connector 62">
              <a:extLst>
                <a:ext uri="{FF2B5EF4-FFF2-40B4-BE49-F238E27FC236}">
                  <a16:creationId xmlns:a16="http://schemas.microsoft.com/office/drawing/2014/main" id="{3D49D2AC-1018-E14E-A19B-5CE4BBECD762}"/>
                </a:ext>
              </a:extLst>
            </p:cNvPr>
            <p:cNvCxnSpPr>
              <a:cxnSpLocks/>
              <a:stCxn id="44" idx="0"/>
            </p:cNvCxnSpPr>
            <p:nvPr/>
          </p:nvCxnSpPr>
          <p:spPr>
            <a:xfrm flipV="1">
              <a:off x="7422347" y="3993499"/>
              <a:ext cx="0" cy="793366"/>
            </a:xfrm>
            <a:prstGeom prst="straightConnector1">
              <a:avLst/>
            </a:prstGeom>
            <a:noFill/>
            <a:ln w="6350">
              <a:solidFill>
                <a:schemeClr val="tx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64" name="Connector: Elbow 70">
              <a:extLst>
                <a:ext uri="{FF2B5EF4-FFF2-40B4-BE49-F238E27FC236}">
                  <a16:creationId xmlns:a16="http://schemas.microsoft.com/office/drawing/2014/main" id="{91B2016A-C5D0-5948-899B-65638C5FFEB8}"/>
                </a:ext>
              </a:extLst>
            </p:cNvPr>
            <p:cNvCxnSpPr>
              <a:cxnSpLocks/>
              <a:stCxn id="45" idx="0"/>
            </p:cNvCxnSpPr>
            <p:nvPr/>
          </p:nvCxnSpPr>
          <p:spPr>
            <a:xfrm rot="16200000" flipV="1">
              <a:off x="8150827" y="3544147"/>
              <a:ext cx="793366" cy="1692075"/>
            </a:xfrm>
            <a:prstGeom prst="bentConnector3">
              <a:avLst/>
            </a:prstGeom>
            <a:noFill/>
            <a:ln w="6350">
              <a:solidFill>
                <a:schemeClr val="tx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65" name="Straight Arrow Connector 64">
              <a:extLst>
                <a:ext uri="{FF2B5EF4-FFF2-40B4-BE49-F238E27FC236}">
                  <a16:creationId xmlns:a16="http://schemas.microsoft.com/office/drawing/2014/main" id="{D5A47462-C4E6-884D-9714-C929F8A96F8B}"/>
                </a:ext>
              </a:extLst>
            </p:cNvPr>
            <p:cNvCxnSpPr>
              <a:cxnSpLocks/>
            </p:cNvCxnSpPr>
            <p:nvPr/>
          </p:nvCxnSpPr>
          <p:spPr>
            <a:xfrm flipV="1">
              <a:off x="5451148" y="2534486"/>
              <a:ext cx="1029131" cy="0"/>
            </a:xfrm>
            <a:prstGeom prst="straightConnector1">
              <a:avLst/>
            </a:prstGeom>
            <a:noFill/>
            <a:ln w="6350">
              <a:solidFill>
                <a:schemeClr val="tx1"/>
              </a:solidFill>
              <a:prstDash val="dash"/>
              <a:tailEnd type="arrow"/>
            </a:ln>
          </p:spPr>
          <p:style>
            <a:lnRef idx="2">
              <a:schemeClr val="accent1"/>
            </a:lnRef>
            <a:fillRef idx="1">
              <a:schemeClr val="lt1"/>
            </a:fillRef>
            <a:effectRef idx="0">
              <a:schemeClr val="accent1"/>
            </a:effectRef>
            <a:fontRef idx="minor">
              <a:schemeClr val="dk1"/>
            </a:fontRef>
          </p:style>
        </p:cxnSp>
        <p:sp>
          <p:nvSpPr>
            <p:cNvPr id="66" name="TextBox 65">
              <a:extLst>
                <a:ext uri="{FF2B5EF4-FFF2-40B4-BE49-F238E27FC236}">
                  <a16:creationId xmlns:a16="http://schemas.microsoft.com/office/drawing/2014/main" id="{46D9B404-92DF-6947-A8FF-65DC857D2457}"/>
                </a:ext>
              </a:extLst>
            </p:cNvPr>
            <p:cNvSpPr txBox="1"/>
            <p:nvPr/>
          </p:nvSpPr>
          <p:spPr>
            <a:xfrm>
              <a:off x="4147360" y="2928665"/>
              <a:ext cx="1114426" cy="261764"/>
            </a:xfrm>
            <a:prstGeom prst="rect">
              <a:avLst/>
            </a:prstGeom>
            <a:noFill/>
          </p:spPr>
          <p:txBody>
            <a:bodyPr wrap="square" rtlCol="0">
              <a:spAutoFit/>
            </a:bodyPr>
            <a:lstStyle/>
            <a:p>
              <a:pPr algn="ctr" defTabSz="571477"/>
              <a:r>
                <a:rPr lang="en-US" sz="1167" dirty="0">
                  <a:solidFill>
                    <a:srgbClr val="002D43"/>
                  </a:solidFill>
                  <a:latin typeface="Amazon Ember"/>
                </a:rPr>
                <a:t>kubectl</a:t>
              </a:r>
            </a:p>
          </p:txBody>
        </p:sp>
        <p:sp>
          <p:nvSpPr>
            <p:cNvPr id="86" name="TextBox 32">
              <a:extLst>
                <a:ext uri="{FF2B5EF4-FFF2-40B4-BE49-F238E27FC236}">
                  <a16:creationId xmlns:a16="http://schemas.microsoft.com/office/drawing/2014/main" id="{5D0B68CA-7A4B-E648-A7FE-A6B4FC08B411}"/>
                </a:ext>
              </a:extLst>
            </p:cNvPr>
            <p:cNvSpPr txBox="1">
              <a:spLocks noChangeArrowheads="1"/>
            </p:cNvSpPr>
            <p:nvPr/>
          </p:nvSpPr>
          <p:spPr bwMode="auto">
            <a:xfrm>
              <a:off x="9283106" y="6270647"/>
              <a:ext cx="1765512" cy="224731"/>
            </a:xfrm>
            <a:prstGeom prst="rect">
              <a:avLst/>
            </a:prstGeom>
            <a:noFill/>
            <a:ln w="9525">
              <a:noFill/>
              <a:miter lim="800000"/>
              <a:headEnd/>
              <a:tailEnd/>
            </a:ln>
          </p:spPr>
          <p:txBody>
            <a:bodyPr wrap="square">
              <a:spAutoFit/>
            </a:bodyPr>
            <a:lstStyle/>
            <a:p>
              <a:pPr algn="ctr" defTabSz="571477"/>
              <a:r>
                <a:rPr lang="en-US" sz="917" dirty="0">
                  <a:solidFill>
                    <a:srgbClr val="69AE35"/>
                  </a:solidFill>
                  <a:latin typeface="Amazon Ember"/>
                  <a:ea typeface="Verdana" pitchFamily="34" charset="0"/>
                  <a:cs typeface="Helvetica Neue"/>
                </a:rPr>
                <a:t>Your AWS account</a:t>
              </a:r>
            </a:p>
          </p:txBody>
        </p:sp>
        <p:sp>
          <p:nvSpPr>
            <p:cNvPr id="89" name="TextBox 32">
              <a:extLst>
                <a:ext uri="{FF2B5EF4-FFF2-40B4-BE49-F238E27FC236}">
                  <a16:creationId xmlns:a16="http://schemas.microsoft.com/office/drawing/2014/main" id="{684C7A2D-E8A0-B74E-BE18-EBD0CBF9D0A6}"/>
                </a:ext>
              </a:extLst>
            </p:cNvPr>
            <p:cNvSpPr txBox="1">
              <a:spLocks noChangeArrowheads="1"/>
            </p:cNvSpPr>
            <p:nvPr/>
          </p:nvSpPr>
          <p:spPr bwMode="auto">
            <a:xfrm>
              <a:off x="3853543" y="4509198"/>
              <a:ext cx="1765512" cy="224731"/>
            </a:xfrm>
            <a:prstGeom prst="rect">
              <a:avLst/>
            </a:prstGeom>
            <a:noFill/>
            <a:ln w="9525">
              <a:noFill/>
              <a:miter lim="800000"/>
              <a:headEnd/>
              <a:tailEnd/>
            </a:ln>
          </p:spPr>
          <p:txBody>
            <a:bodyPr wrap="square">
              <a:spAutoFit/>
            </a:bodyPr>
            <a:lstStyle/>
            <a:p>
              <a:pPr algn="ctr" defTabSz="571477"/>
              <a:r>
                <a:rPr lang="en-US" sz="917" dirty="0">
                  <a:solidFill>
                    <a:srgbClr val="00B050"/>
                  </a:solidFill>
                  <a:latin typeface="Amazon Ember"/>
                  <a:ea typeface="Verdana" pitchFamily="34" charset="0"/>
                  <a:cs typeface="Helvetica Neue"/>
                </a:rPr>
                <a:t>VPC</a:t>
              </a:r>
            </a:p>
          </p:txBody>
        </p:sp>
        <p:pic>
          <p:nvPicPr>
            <p:cNvPr id="91" name="Graphic 90">
              <a:extLst>
                <a:ext uri="{FF2B5EF4-FFF2-40B4-BE49-F238E27FC236}">
                  <a16:creationId xmlns:a16="http://schemas.microsoft.com/office/drawing/2014/main" id="{DF0C9861-E12F-4F40-9E8B-36C4349644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5963" y="4940197"/>
              <a:ext cx="571501" cy="571501"/>
            </a:xfrm>
            <a:prstGeom prst="rect">
              <a:avLst/>
            </a:prstGeom>
          </p:spPr>
        </p:pic>
        <p:pic>
          <p:nvPicPr>
            <p:cNvPr id="94" name="Graphic 93">
              <a:extLst>
                <a:ext uri="{FF2B5EF4-FFF2-40B4-BE49-F238E27FC236}">
                  <a16:creationId xmlns:a16="http://schemas.microsoft.com/office/drawing/2014/main" id="{1654D0B2-63FA-8340-8002-BB26E73FD4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2219" y="4940197"/>
              <a:ext cx="571501" cy="571501"/>
            </a:xfrm>
            <a:prstGeom prst="rect">
              <a:avLst/>
            </a:prstGeom>
          </p:spPr>
        </p:pic>
        <p:pic>
          <p:nvPicPr>
            <p:cNvPr id="97" name="Graphic 96">
              <a:extLst>
                <a:ext uri="{FF2B5EF4-FFF2-40B4-BE49-F238E27FC236}">
                  <a16:creationId xmlns:a16="http://schemas.microsoft.com/office/drawing/2014/main" id="{B53D28BD-1861-E24B-8CB3-457588BDC5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38477" y="4940195"/>
              <a:ext cx="571501" cy="571501"/>
            </a:xfrm>
            <a:prstGeom prst="rect">
              <a:avLst/>
            </a:prstGeom>
          </p:spPr>
        </p:pic>
        <p:sp>
          <p:nvSpPr>
            <p:cNvPr id="30" name="Rectangle 29">
              <a:extLst>
                <a:ext uri="{FF2B5EF4-FFF2-40B4-BE49-F238E27FC236}">
                  <a16:creationId xmlns:a16="http://schemas.microsoft.com/office/drawing/2014/main" id="{996F5931-5E58-EE49-8627-B7FDA4644CA3}"/>
                </a:ext>
              </a:extLst>
            </p:cNvPr>
            <p:cNvSpPr/>
            <p:nvPr/>
          </p:nvSpPr>
          <p:spPr>
            <a:xfrm>
              <a:off x="4231241" y="4507312"/>
              <a:ext cx="6523339" cy="1710429"/>
            </a:xfrm>
            <a:prstGeom prst="rect">
              <a:avLst/>
            </a:prstGeom>
            <a:noFill/>
            <a:ln w="12700" cap="flat" cmpd="sng" algn="ctr">
              <a:solidFill>
                <a:srgbClr val="69AE35"/>
              </a:solidFill>
              <a:prstDash val="solid"/>
              <a:miter lim="800000"/>
            </a:ln>
            <a:effectLst/>
          </p:spPr>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defTabSz="761970">
                <a:defRPr/>
              </a:pPr>
              <a:endParaRPr lang="en-US" sz="1000" kern="0" dirty="0">
                <a:ln w="0"/>
                <a:solidFill>
                  <a:srgbClr val="69AE35"/>
                </a:solidFill>
                <a:latin typeface="Arial" panose="020B0604020202020204"/>
              </a:endParaRPr>
            </a:p>
          </p:txBody>
        </p:sp>
        <p:pic>
          <p:nvPicPr>
            <p:cNvPr id="31" name="Graphic 30">
              <a:extLst>
                <a:ext uri="{FF2B5EF4-FFF2-40B4-BE49-F238E27FC236}">
                  <a16:creationId xmlns:a16="http://schemas.microsoft.com/office/drawing/2014/main" id="{320D874E-7A87-F547-8312-E19DD446D3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1242" y="4519254"/>
              <a:ext cx="330200" cy="330200"/>
            </a:xfrm>
            <a:prstGeom prst="rect">
              <a:avLst/>
            </a:prstGeom>
          </p:spPr>
        </p:pic>
        <p:pic>
          <p:nvPicPr>
            <p:cNvPr id="4" name="Picture 3">
              <a:extLst>
                <a:ext uri="{FF2B5EF4-FFF2-40B4-BE49-F238E27FC236}">
                  <a16:creationId xmlns:a16="http://schemas.microsoft.com/office/drawing/2014/main" id="{5C1E6E3E-19F5-5843-94E8-2B92D571DF86}"/>
                </a:ext>
              </a:extLst>
            </p:cNvPr>
            <p:cNvPicPr>
              <a:picLocks noChangeAspect="1"/>
            </p:cNvPicPr>
            <p:nvPr/>
          </p:nvPicPr>
          <p:blipFill>
            <a:blip r:embed="rId7"/>
            <a:stretch>
              <a:fillRect/>
            </a:stretch>
          </p:blipFill>
          <p:spPr>
            <a:xfrm>
              <a:off x="4096177" y="1849782"/>
              <a:ext cx="1280245" cy="1280245"/>
            </a:xfrm>
            <a:prstGeom prst="rect">
              <a:avLst/>
            </a:prstGeom>
          </p:spPr>
        </p:pic>
        <p:pic>
          <p:nvPicPr>
            <p:cNvPr id="38" name="Graphic 37">
              <a:extLst>
                <a:ext uri="{FF2B5EF4-FFF2-40B4-BE49-F238E27FC236}">
                  <a16:creationId xmlns:a16="http://schemas.microsoft.com/office/drawing/2014/main" id="{C50627C1-7483-A844-AF87-2BA0EAC65C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2685" y="2111849"/>
              <a:ext cx="1090570" cy="1090570"/>
            </a:xfrm>
            <a:prstGeom prst="rect">
              <a:avLst/>
            </a:prstGeom>
          </p:spPr>
        </p:pic>
        <p:sp>
          <p:nvSpPr>
            <p:cNvPr id="39" name="TextBox 38">
              <a:extLst>
                <a:ext uri="{FF2B5EF4-FFF2-40B4-BE49-F238E27FC236}">
                  <a16:creationId xmlns:a16="http://schemas.microsoft.com/office/drawing/2014/main" id="{63CEE0D0-41C1-2146-950A-B2AC17D1BA47}"/>
                </a:ext>
              </a:extLst>
            </p:cNvPr>
            <p:cNvSpPr txBox="1"/>
            <p:nvPr/>
          </p:nvSpPr>
          <p:spPr>
            <a:xfrm>
              <a:off x="6772436" y="3241021"/>
              <a:ext cx="1280245" cy="261764"/>
            </a:xfrm>
            <a:prstGeom prst="rect">
              <a:avLst/>
            </a:prstGeom>
            <a:noFill/>
          </p:spPr>
          <p:txBody>
            <a:bodyPr wrap="square" rtlCol="0">
              <a:spAutoFit/>
            </a:bodyPr>
            <a:lstStyle/>
            <a:p>
              <a:pPr algn="ctr" defTabSz="609576"/>
              <a:r>
                <a:rPr lang="en-US" sz="1167" dirty="0">
                  <a:solidFill>
                    <a:srgbClr val="FFFFFF"/>
                  </a:solidFill>
                  <a:latin typeface="Amazon Ember"/>
                </a:rPr>
                <a:t>Amazon EKS</a:t>
              </a:r>
            </a:p>
          </p:txBody>
        </p:sp>
      </p:grpSp>
    </p:spTree>
    <p:extLst>
      <p:ext uri="{BB962C8B-B14F-4D97-AF65-F5344CB8AC3E}">
        <p14:creationId xmlns:p14="http://schemas.microsoft.com/office/powerpoint/2010/main" val="20403708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677D2C34-C04C-DD4C-9287-A65640BD62F6}"/>
              </a:ext>
            </a:extLst>
          </p:cNvPr>
          <p:cNvSpPr/>
          <p:nvPr/>
        </p:nvSpPr>
        <p:spPr>
          <a:xfrm>
            <a:off x="6018999" y="4308291"/>
            <a:ext cx="5609675" cy="1471084"/>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609576"/>
            <a:endParaRPr lang="en-US" sz="1000" dirty="0">
              <a:solidFill>
                <a:srgbClr val="B6BABF"/>
              </a:solidFill>
              <a:latin typeface="Amazon Ember"/>
            </a:endParaRPr>
          </a:p>
          <a:p>
            <a:pPr algn="ctr" defTabSz="609576"/>
            <a:endParaRPr lang="en-US" sz="1000" dirty="0">
              <a:solidFill>
                <a:srgbClr val="B6BABF"/>
              </a:solidFill>
              <a:latin typeface="Amazon Ember"/>
            </a:endParaRPr>
          </a:p>
        </p:txBody>
      </p:sp>
      <p:sp>
        <p:nvSpPr>
          <p:cNvPr id="63" name="Rectangle 62">
            <a:extLst>
              <a:ext uri="{FF2B5EF4-FFF2-40B4-BE49-F238E27FC236}">
                <a16:creationId xmlns:a16="http://schemas.microsoft.com/office/drawing/2014/main" id="{72B53B99-BE8B-0546-97ED-242C91CFF971}"/>
              </a:ext>
            </a:extLst>
          </p:cNvPr>
          <p:cNvSpPr/>
          <p:nvPr/>
        </p:nvSpPr>
        <p:spPr>
          <a:xfrm>
            <a:off x="5976326" y="1933931"/>
            <a:ext cx="5609675" cy="1471084"/>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609576"/>
            <a:endParaRPr lang="en-US" sz="1000" dirty="0">
              <a:solidFill>
                <a:srgbClr val="B6BABF"/>
              </a:solidFill>
              <a:latin typeface="Amazon Ember"/>
            </a:endParaRPr>
          </a:p>
          <a:p>
            <a:pPr algn="ctr" defTabSz="609576"/>
            <a:endParaRPr lang="en-US" sz="1000" dirty="0">
              <a:solidFill>
                <a:srgbClr val="B6BABF"/>
              </a:solidFill>
              <a:latin typeface="Amazon Ember"/>
            </a:endParaRPr>
          </a:p>
        </p:txBody>
      </p:sp>
      <p:sp>
        <p:nvSpPr>
          <p:cNvPr id="37" name="Rectangle 36">
            <a:extLst>
              <a:ext uri="{FF2B5EF4-FFF2-40B4-BE49-F238E27FC236}">
                <a16:creationId xmlns:a16="http://schemas.microsoft.com/office/drawing/2014/main" id="{A4A6001E-3CC5-EC4F-9770-3DA4FDA72FC1}"/>
              </a:ext>
            </a:extLst>
          </p:cNvPr>
          <p:cNvSpPr/>
          <p:nvPr/>
        </p:nvSpPr>
        <p:spPr>
          <a:xfrm>
            <a:off x="5698443" y="915702"/>
            <a:ext cx="6119812" cy="4978625"/>
          </a:xfrm>
          <a:prstGeom prst="rect">
            <a:avLst/>
          </a:prstGeom>
          <a:noFill/>
          <a:ln w="12700" cap="flat" cmpd="sng" algn="ctr">
            <a:solidFill>
              <a:srgbClr val="69AE35"/>
            </a:solidFill>
            <a:prstDash val="solid"/>
            <a:miter lim="800000"/>
          </a:ln>
          <a:effectLst/>
        </p:spPr>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defTabSz="761970"/>
            <a:r>
              <a:rPr lang="en-US" sz="1167" kern="0" dirty="0">
                <a:ln w="0"/>
                <a:solidFill>
                  <a:srgbClr val="69AE35"/>
                </a:solidFill>
                <a:latin typeface="Arial" panose="020B0604020202020204"/>
              </a:rPr>
              <a:t>VPC</a:t>
            </a:r>
          </a:p>
        </p:txBody>
      </p:sp>
      <p:sp>
        <p:nvSpPr>
          <p:cNvPr id="29" name="Rectangle 28">
            <a:extLst>
              <a:ext uri="{FF2B5EF4-FFF2-40B4-BE49-F238E27FC236}">
                <a16:creationId xmlns:a16="http://schemas.microsoft.com/office/drawing/2014/main" id="{C6596CC7-DB67-BC4C-9E51-C65DC01FD83E}"/>
              </a:ext>
            </a:extLst>
          </p:cNvPr>
          <p:cNvSpPr/>
          <p:nvPr/>
        </p:nvSpPr>
        <p:spPr>
          <a:xfrm>
            <a:off x="10126935" y="828065"/>
            <a:ext cx="1307516" cy="2054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AU" sz="2400" dirty="0">
              <a:solidFill>
                <a:srgbClr val="FFFFFF"/>
              </a:solidFill>
              <a:latin typeface="Amazon Ember"/>
            </a:endParaRPr>
          </a:p>
        </p:txBody>
      </p:sp>
      <p:sp>
        <p:nvSpPr>
          <p:cNvPr id="28" name="Rectangle 27">
            <a:extLst>
              <a:ext uri="{FF2B5EF4-FFF2-40B4-BE49-F238E27FC236}">
                <a16:creationId xmlns:a16="http://schemas.microsoft.com/office/drawing/2014/main" id="{D560555C-4D0C-0C41-8F2D-82CF47629781}"/>
              </a:ext>
            </a:extLst>
          </p:cNvPr>
          <p:cNvSpPr/>
          <p:nvPr/>
        </p:nvSpPr>
        <p:spPr>
          <a:xfrm>
            <a:off x="8130335" y="815110"/>
            <a:ext cx="1277459" cy="2054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AU" sz="2400" dirty="0">
              <a:solidFill>
                <a:srgbClr val="FFFFFF"/>
              </a:solidFill>
              <a:latin typeface="Amazon Ember"/>
            </a:endParaRPr>
          </a:p>
        </p:txBody>
      </p:sp>
      <p:sp>
        <p:nvSpPr>
          <p:cNvPr id="2" name="Rectangle 1">
            <a:extLst>
              <a:ext uri="{FF2B5EF4-FFF2-40B4-BE49-F238E27FC236}">
                <a16:creationId xmlns:a16="http://schemas.microsoft.com/office/drawing/2014/main" id="{B208D072-FF05-D64B-9FE9-EB485ECBCB30}"/>
              </a:ext>
            </a:extLst>
          </p:cNvPr>
          <p:cNvSpPr/>
          <p:nvPr/>
        </p:nvSpPr>
        <p:spPr>
          <a:xfrm>
            <a:off x="6165441" y="823757"/>
            <a:ext cx="1277459" cy="2054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AU" sz="2400" dirty="0">
              <a:solidFill>
                <a:srgbClr val="FFFFFF"/>
              </a:solidFill>
              <a:latin typeface="Amazon Ember"/>
            </a:endParaRPr>
          </a:p>
        </p:txBody>
      </p:sp>
      <p:sp>
        <p:nvSpPr>
          <p:cNvPr id="3" name="Text Placeholder 4">
            <a:extLst>
              <a:ext uri="{FF2B5EF4-FFF2-40B4-BE49-F238E27FC236}">
                <a16:creationId xmlns:a16="http://schemas.microsoft.com/office/drawing/2014/main" id="{78288AD9-FC1B-6D48-891F-2E17E871FDF8}"/>
              </a:ext>
            </a:extLst>
          </p:cNvPr>
          <p:cNvSpPr txBox="1">
            <a:spLocks/>
          </p:cNvSpPr>
          <p:nvPr/>
        </p:nvSpPr>
        <p:spPr>
          <a:xfrm>
            <a:off x="450134" y="1149838"/>
            <a:ext cx="5216262" cy="6092052"/>
          </a:xfrm>
          <a:prstGeom prst="rect">
            <a:avLst/>
          </a:prstGeom>
        </p:spPr>
        <p:txBody>
          <a:bodyPr vert="horz" wrap="square" lIns="121920" tIns="76200" rIns="121920" bIns="7620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914362">
              <a:spcBef>
                <a:spcPts val="3500"/>
              </a:spcBef>
            </a:pPr>
            <a:r>
              <a:rPr lang="en-US" sz="2667" dirty="0">
                <a:solidFill>
                  <a:srgbClr val="FFFFFF"/>
                </a:solidFill>
                <a:latin typeface="Amazon Ember"/>
              </a:rPr>
              <a:t>Highly available and single tenant infrastructure</a:t>
            </a:r>
          </a:p>
          <a:p>
            <a:pPr defTabSz="914362">
              <a:spcBef>
                <a:spcPts val="3500"/>
              </a:spcBef>
            </a:pPr>
            <a:r>
              <a:rPr lang="en-US" sz="2667" dirty="0">
                <a:solidFill>
                  <a:srgbClr val="FFFFFF"/>
                </a:solidFill>
              </a:rPr>
              <a:t>All “native AWS” components</a:t>
            </a:r>
          </a:p>
          <a:p>
            <a:pPr defTabSz="914362">
              <a:spcBef>
                <a:spcPts val="3500"/>
              </a:spcBef>
            </a:pPr>
            <a:r>
              <a:rPr lang="en-US" sz="2667" dirty="0">
                <a:solidFill>
                  <a:srgbClr val="FFFFFF"/>
                </a:solidFill>
                <a:latin typeface="Amazon Ember"/>
              </a:rPr>
              <a:t>Separate </a:t>
            </a:r>
            <a:r>
              <a:rPr lang="en-US" sz="2667" dirty="0" err="1">
                <a:solidFill>
                  <a:srgbClr val="FF9900"/>
                </a:solidFill>
                <a:latin typeface="Amazon Ember"/>
              </a:rPr>
              <a:t>etcd</a:t>
            </a:r>
            <a:r>
              <a:rPr lang="en-US" sz="2667" dirty="0">
                <a:solidFill>
                  <a:srgbClr val="FFFFFF"/>
                </a:solidFill>
                <a:latin typeface="Amazon Ember"/>
              </a:rPr>
              <a:t> to help with safe and seamless ops/upgrades</a:t>
            </a:r>
          </a:p>
          <a:p>
            <a:pPr defTabSz="914362">
              <a:spcBef>
                <a:spcPts val="3500"/>
              </a:spcBef>
            </a:pPr>
            <a:r>
              <a:rPr lang="en-US" sz="2667" dirty="0">
                <a:solidFill>
                  <a:srgbClr val="FFFFFF"/>
                </a:solidFill>
                <a:latin typeface="Amazon Ember"/>
              </a:rPr>
              <a:t>Fronted by an NLB - which enables Private endpoints into your VPC</a:t>
            </a:r>
          </a:p>
          <a:p>
            <a:pPr defTabSz="914362">
              <a:spcBef>
                <a:spcPts val="3500"/>
              </a:spcBef>
            </a:pPr>
            <a:endParaRPr lang="en-US" sz="2667" dirty="0">
              <a:solidFill>
                <a:srgbClr val="FFFFFF"/>
              </a:solidFill>
              <a:latin typeface="Amazon Ember"/>
            </a:endParaRPr>
          </a:p>
          <a:p>
            <a:pPr defTabSz="914362">
              <a:spcBef>
                <a:spcPts val="3500"/>
              </a:spcBef>
            </a:pPr>
            <a:endParaRPr lang="en-US" sz="2667" dirty="0">
              <a:solidFill>
                <a:srgbClr val="FFFFFF"/>
              </a:solidFill>
              <a:latin typeface="Amazon Ember"/>
            </a:endParaRPr>
          </a:p>
        </p:txBody>
      </p:sp>
      <p:sp>
        <p:nvSpPr>
          <p:cNvPr id="18" name="Rectangle 17">
            <a:extLst>
              <a:ext uri="{FF2B5EF4-FFF2-40B4-BE49-F238E27FC236}">
                <a16:creationId xmlns:a16="http://schemas.microsoft.com/office/drawing/2014/main" id="{A1455730-F22E-5843-ADCB-67B4B22D5BE0}"/>
              </a:ext>
            </a:extLst>
          </p:cNvPr>
          <p:cNvSpPr/>
          <p:nvPr/>
        </p:nvSpPr>
        <p:spPr>
          <a:xfrm>
            <a:off x="8474567" y="1684531"/>
            <a:ext cx="421911" cy="246221"/>
          </a:xfrm>
          <a:prstGeom prst="rect">
            <a:avLst/>
          </a:prstGeom>
        </p:spPr>
        <p:txBody>
          <a:bodyPr wrap="none">
            <a:spAutoFit/>
          </a:bodyPr>
          <a:lstStyle/>
          <a:p>
            <a:pPr algn="ctr" defTabSz="609576"/>
            <a:r>
              <a:rPr lang="en-US" sz="1000" dirty="0">
                <a:solidFill>
                  <a:srgbClr val="FFFFFF"/>
                </a:solidFill>
                <a:latin typeface="Amazon Ember"/>
              </a:rPr>
              <a:t>NLB</a:t>
            </a:r>
          </a:p>
        </p:txBody>
      </p:sp>
      <p:pic>
        <p:nvPicPr>
          <p:cNvPr id="38" name="Graphic 37">
            <a:extLst>
              <a:ext uri="{FF2B5EF4-FFF2-40B4-BE49-F238E27FC236}">
                <a16:creationId xmlns:a16="http://schemas.microsoft.com/office/drawing/2014/main" id="{0952FF01-B5D0-3B4B-9548-2868776CB1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5317" y="1022125"/>
            <a:ext cx="275167" cy="275167"/>
          </a:xfrm>
          <a:prstGeom prst="rect">
            <a:avLst/>
          </a:prstGeom>
        </p:spPr>
      </p:pic>
      <p:pic>
        <p:nvPicPr>
          <p:cNvPr id="44" name="Graphic 43">
            <a:extLst>
              <a:ext uri="{FF2B5EF4-FFF2-40B4-BE49-F238E27FC236}">
                <a16:creationId xmlns:a16="http://schemas.microsoft.com/office/drawing/2014/main" id="{E81FBD76-F526-2C43-93E2-568A68156A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9387" y="1106667"/>
            <a:ext cx="592667" cy="592667"/>
          </a:xfrm>
          <a:prstGeom prst="rect">
            <a:avLst/>
          </a:prstGeom>
        </p:spPr>
      </p:pic>
      <p:sp>
        <p:nvSpPr>
          <p:cNvPr id="45" name="Rectangle 44">
            <a:extLst>
              <a:ext uri="{FF2B5EF4-FFF2-40B4-BE49-F238E27FC236}">
                <a16:creationId xmlns:a16="http://schemas.microsoft.com/office/drawing/2014/main" id="{F5C11C4F-AF3E-7748-A5D9-05AE135910A2}"/>
              </a:ext>
            </a:extLst>
          </p:cNvPr>
          <p:cNvSpPr/>
          <p:nvPr/>
        </p:nvSpPr>
        <p:spPr>
          <a:xfrm>
            <a:off x="5993184" y="750094"/>
            <a:ext cx="1665902" cy="5429251"/>
          </a:xfrm>
          <a:prstGeom prst="rect">
            <a:avLst/>
          </a:prstGeom>
          <a:noFill/>
          <a:ln w="12700" cap="flat" cmpd="sng" algn="ctr">
            <a:solidFill>
              <a:srgbClr val="00A0C8"/>
            </a:solidFill>
            <a:prstDash val="dash"/>
            <a:miter lim="800000"/>
          </a:ln>
          <a:effectLst/>
        </p:spPr>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761970"/>
            <a:r>
              <a:rPr lang="en-US" sz="1167" kern="0" dirty="0">
                <a:solidFill>
                  <a:srgbClr val="00A0C8"/>
                </a:solidFill>
                <a:latin typeface="Arial" panose="020B0604020202020204"/>
              </a:rPr>
              <a:t>Availability Zone 1</a:t>
            </a:r>
          </a:p>
        </p:txBody>
      </p:sp>
      <p:sp>
        <p:nvSpPr>
          <p:cNvPr id="59" name="Rectangle 58">
            <a:extLst>
              <a:ext uri="{FF2B5EF4-FFF2-40B4-BE49-F238E27FC236}">
                <a16:creationId xmlns:a16="http://schemas.microsoft.com/office/drawing/2014/main" id="{BEBEB92D-8B26-C244-B45C-3BA99CD599C8}"/>
              </a:ext>
            </a:extLst>
          </p:cNvPr>
          <p:cNvSpPr/>
          <p:nvPr/>
        </p:nvSpPr>
        <p:spPr>
          <a:xfrm>
            <a:off x="7936113" y="750094"/>
            <a:ext cx="1665902" cy="5429251"/>
          </a:xfrm>
          <a:prstGeom prst="rect">
            <a:avLst/>
          </a:prstGeom>
          <a:noFill/>
          <a:ln w="12700" cap="flat" cmpd="sng" algn="ctr">
            <a:solidFill>
              <a:srgbClr val="00A0C8"/>
            </a:solidFill>
            <a:prstDash val="dash"/>
            <a:miter lim="800000"/>
          </a:ln>
          <a:effectLst/>
        </p:spPr>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761970"/>
            <a:r>
              <a:rPr lang="en-US" sz="1167" kern="0" dirty="0">
                <a:solidFill>
                  <a:srgbClr val="00A0C8"/>
                </a:solidFill>
                <a:latin typeface="Arial" panose="020B0604020202020204"/>
              </a:rPr>
              <a:t>Availability Zone 2</a:t>
            </a:r>
          </a:p>
        </p:txBody>
      </p:sp>
      <p:sp>
        <p:nvSpPr>
          <p:cNvPr id="60" name="Rectangle 59">
            <a:extLst>
              <a:ext uri="{FF2B5EF4-FFF2-40B4-BE49-F238E27FC236}">
                <a16:creationId xmlns:a16="http://schemas.microsoft.com/office/drawing/2014/main" id="{57C13A75-2932-1643-9425-BE1134661116}"/>
              </a:ext>
            </a:extLst>
          </p:cNvPr>
          <p:cNvSpPr/>
          <p:nvPr/>
        </p:nvSpPr>
        <p:spPr>
          <a:xfrm>
            <a:off x="9962771" y="750094"/>
            <a:ext cx="1665902" cy="5429251"/>
          </a:xfrm>
          <a:prstGeom prst="rect">
            <a:avLst/>
          </a:prstGeom>
          <a:noFill/>
          <a:ln w="12700" cap="flat" cmpd="sng" algn="ctr">
            <a:solidFill>
              <a:srgbClr val="00A0C8"/>
            </a:solidFill>
            <a:prstDash val="dash"/>
            <a:miter lim="800000"/>
          </a:ln>
          <a:effectLst/>
        </p:spPr>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761970"/>
            <a:r>
              <a:rPr lang="en-US" sz="1167" kern="0" dirty="0">
                <a:solidFill>
                  <a:srgbClr val="00A0C8"/>
                </a:solidFill>
                <a:latin typeface="Arial" panose="020B0604020202020204"/>
              </a:rPr>
              <a:t>Availability Zone 3</a:t>
            </a:r>
          </a:p>
        </p:txBody>
      </p:sp>
      <p:pic>
        <p:nvPicPr>
          <p:cNvPr id="54" name="Graphic 53">
            <a:extLst>
              <a:ext uri="{FF2B5EF4-FFF2-40B4-BE49-F238E27FC236}">
                <a16:creationId xmlns:a16="http://schemas.microsoft.com/office/drawing/2014/main" id="{5F90CCF9-D236-D54B-8F67-08E96CE16D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9380" y="2534321"/>
            <a:ext cx="349595" cy="349595"/>
          </a:xfrm>
          <a:prstGeom prst="rect">
            <a:avLst/>
          </a:prstGeom>
        </p:spPr>
      </p:pic>
      <p:pic>
        <p:nvPicPr>
          <p:cNvPr id="55" name="Graphic 54">
            <a:extLst>
              <a:ext uri="{FF2B5EF4-FFF2-40B4-BE49-F238E27FC236}">
                <a16:creationId xmlns:a16="http://schemas.microsoft.com/office/drawing/2014/main" id="{2B5B72B9-EEFF-8843-84CF-A3A457EF50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63333" y="2534321"/>
            <a:ext cx="349595" cy="349595"/>
          </a:xfrm>
          <a:prstGeom prst="rect">
            <a:avLst/>
          </a:prstGeom>
        </p:spPr>
      </p:pic>
      <p:sp>
        <p:nvSpPr>
          <p:cNvPr id="62" name="Rectangle 61">
            <a:extLst>
              <a:ext uri="{FF2B5EF4-FFF2-40B4-BE49-F238E27FC236}">
                <a16:creationId xmlns:a16="http://schemas.microsoft.com/office/drawing/2014/main" id="{11A4B766-18D6-594A-9CC2-9672D08FC436}"/>
              </a:ext>
            </a:extLst>
          </p:cNvPr>
          <p:cNvSpPr/>
          <p:nvPr/>
        </p:nvSpPr>
        <p:spPr>
          <a:xfrm>
            <a:off x="6115847" y="2209493"/>
            <a:ext cx="5369718" cy="885844"/>
          </a:xfrm>
          <a:prstGeom prst="rect">
            <a:avLst/>
          </a:prstGeom>
          <a:noFill/>
          <a:ln w="12700" cap="flat" cmpd="sng" algn="ctr">
            <a:solidFill>
              <a:srgbClr val="FF9900"/>
            </a:solidFill>
            <a:prstDash val="dash"/>
            <a:miter lim="800000"/>
          </a:ln>
          <a:effectLst/>
        </p:spPr>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761970">
              <a:defRPr/>
            </a:pPr>
            <a:endParaRPr lang="en-US" sz="1167" kern="0" dirty="0">
              <a:solidFill>
                <a:srgbClr val="FF9900"/>
              </a:solidFill>
              <a:latin typeface="Arial" panose="020B0604020202020204"/>
            </a:endParaRPr>
          </a:p>
        </p:txBody>
      </p:sp>
      <p:sp>
        <p:nvSpPr>
          <p:cNvPr id="68" name="Rectangle 67">
            <a:extLst>
              <a:ext uri="{FF2B5EF4-FFF2-40B4-BE49-F238E27FC236}">
                <a16:creationId xmlns:a16="http://schemas.microsoft.com/office/drawing/2014/main" id="{235CCF3F-F8A3-944F-9BBD-F358877ADD2F}"/>
              </a:ext>
            </a:extLst>
          </p:cNvPr>
          <p:cNvSpPr/>
          <p:nvPr/>
        </p:nvSpPr>
        <p:spPr>
          <a:xfrm>
            <a:off x="6115847" y="4607666"/>
            <a:ext cx="5369718" cy="885844"/>
          </a:xfrm>
          <a:prstGeom prst="rect">
            <a:avLst/>
          </a:prstGeom>
          <a:noFill/>
          <a:ln w="12700" cap="flat" cmpd="sng" algn="ctr">
            <a:solidFill>
              <a:srgbClr val="FF9900"/>
            </a:solidFill>
            <a:prstDash val="dash"/>
            <a:miter lim="800000"/>
          </a:ln>
          <a:effectLst/>
        </p:spPr>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761970">
              <a:defRPr/>
            </a:pPr>
            <a:endParaRPr lang="en-US" sz="1167" kern="0" dirty="0">
              <a:solidFill>
                <a:srgbClr val="FF9900"/>
              </a:solidFill>
              <a:latin typeface="Arial" panose="020B0604020202020204"/>
            </a:endParaRPr>
          </a:p>
        </p:txBody>
      </p:sp>
      <p:pic>
        <p:nvPicPr>
          <p:cNvPr id="69" name="Graphic 68">
            <a:extLst>
              <a:ext uri="{FF2B5EF4-FFF2-40B4-BE49-F238E27FC236}">
                <a16:creationId xmlns:a16="http://schemas.microsoft.com/office/drawing/2014/main" id="{883CC468-CE68-5B4B-91B9-C50BB30B5D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63379" y="4485238"/>
            <a:ext cx="270288" cy="270288"/>
          </a:xfrm>
          <a:prstGeom prst="rect">
            <a:avLst/>
          </a:prstGeom>
        </p:spPr>
      </p:pic>
      <p:pic>
        <p:nvPicPr>
          <p:cNvPr id="42" name="Graphic 41">
            <a:extLst>
              <a:ext uri="{FF2B5EF4-FFF2-40B4-BE49-F238E27FC236}">
                <a16:creationId xmlns:a16="http://schemas.microsoft.com/office/drawing/2014/main" id="{C4AD17F0-93C6-224F-AE97-27D45DFC6E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24808" y="1020570"/>
            <a:ext cx="607728" cy="607728"/>
          </a:xfrm>
          <a:prstGeom prst="rect">
            <a:avLst/>
          </a:prstGeom>
        </p:spPr>
      </p:pic>
      <p:pic>
        <p:nvPicPr>
          <p:cNvPr id="53" name="Graphic 52">
            <a:extLst>
              <a:ext uri="{FF2B5EF4-FFF2-40B4-BE49-F238E27FC236}">
                <a16:creationId xmlns:a16="http://schemas.microsoft.com/office/drawing/2014/main" id="{38D86073-558E-BE42-821E-D54A1DEE3C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63379" y="2084840"/>
            <a:ext cx="270288" cy="270288"/>
          </a:xfrm>
          <a:prstGeom prst="rect">
            <a:avLst/>
          </a:prstGeom>
        </p:spPr>
      </p:pic>
      <p:pic>
        <p:nvPicPr>
          <p:cNvPr id="75" name="Graphic 74">
            <a:extLst>
              <a:ext uri="{FF2B5EF4-FFF2-40B4-BE49-F238E27FC236}">
                <a16:creationId xmlns:a16="http://schemas.microsoft.com/office/drawing/2014/main" id="{7C49719F-6B10-A849-A076-6A42001035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9087" y="4960751"/>
            <a:ext cx="349595" cy="349595"/>
          </a:xfrm>
          <a:prstGeom prst="rect">
            <a:avLst/>
          </a:prstGeom>
        </p:spPr>
      </p:pic>
      <p:pic>
        <p:nvPicPr>
          <p:cNvPr id="76" name="Graphic 75">
            <a:extLst>
              <a:ext uri="{FF2B5EF4-FFF2-40B4-BE49-F238E27FC236}">
                <a16:creationId xmlns:a16="http://schemas.microsoft.com/office/drawing/2014/main" id="{3C2733B2-8630-F144-A11B-55CCD484BC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06968" y="4956731"/>
            <a:ext cx="349595" cy="349595"/>
          </a:xfrm>
          <a:prstGeom prst="rect">
            <a:avLst/>
          </a:prstGeom>
        </p:spPr>
      </p:pic>
      <p:pic>
        <p:nvPicPr>
          <p:cNvPr id="77" name="Graphic 76">
            <a:extLst>
              <a:ext uri="{FF2B5EF4-FFF2-40B4-BE49-F238E27FC236}">
                <a16:creationId xmlns:a16="http://schemas.microsoft.com/office/drawing/2014/main" id="{4C534C6A-ED31-214B-9AE5-44EB47E044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63333" y="4956731"/>
            <a:ext cx="349595" cy="349595"/>
          </a:xfrm>
          <a:prstGeom prst="rect">
            <a:avLst/>
          </a:prstGeom>
        </p:spPr>
      </p:pic>
      <p:sp>
        <p:nvSpPr>
          <p:cNvPr id="80" name="Rectangle 79">
            <a:extLst>
              <a:ext uri="{FF2B5EF4-FFF2-40B4-BE49-F238E27FC236}">
                <a16:creationId xmlns:a16="http://schemas.microsoft.com/office/drawing/2014/main" id="{1B1AB0B9-3940-BB49-B1FF-61C2DC80CFBD}"/>
              </a:ext>
            </a:extLst>
          </p:cNvPr>
          <p:cNvSpPr/>
          <p:nvPr/>
        </p:nvSpPr>
        <p:spPr>
          <a:xfrm>
            <a:off x="8445554" y="4716365"/>
            <a:ext cx="482824" cy="271934"/>
          </a:xfrm>
          <a:prstGeom prst="rect">
            <a:avLst/>
          </a:prstGeom>
        </p:spPr>
        <p:txBody>
          <a:bodyPr wrap="none">
            <a:spAutoFit/>
          </a:bodyPr>
          <a:lstStyle/>
          <a:p>
            <a:pPr algn="ctr" defTabSz="609576"/>
            <a:r>
              <a:rPr lang="en-US" sz="1167" dirty="0">
                <a:solidFill>
                  <a:srgbClr val="FFFFFF"/>
                </a:solidFill>
                <a:latin typeface="Amazon Ember"/>
              </a:rPr>
              <a:t>Etcd</a:t>
            </a:r>
          </a:p>
        </p:txBody>
      </p:sp>
      <p:sp>
        <p:nvSpPr>
          <p:cNvPr id="81" name="Rectangle 80">
            <a:extLst>
              <a:ext uri="{FF2B5EF4-FFF2-40B4-BE49-F238E27FC236}">
                <a16:creationId xmlns:a16="http://schemas.microsoft.com/office/drawing/2014/main" id="{9C48515E-8E48-C249-811D-9CFB8122923C}"/>
              </a:ext>
            </a:extLst>
          </p:cNvPr>
          <p:cNvSpPr/>
          <p:nvPr/>
        </p:nvSpPr>
        <p:spPr>
          <a:xfrm>
            <a:off x="8230885" y="2328578"/>
            <a:ext cx="946093" cy="271934"/>
          </a:xfrm>
          <a:prstGeom prst="rect">
            <a:avLst/>
          </a:prstGeom>
        </p:spPr>
        <p:txBody>
          <a:bodyPr wrap="none">
            <a:spAutoFit/>
          </a:bodyPr>
          <a:lstStyle/>
          <a:p>
            <a:pPr algn="ctr" defTabSz="609576"/>
            <a:r>
              <a:rPr lang="en-US" sz="1167" dirty="0">
                <a:solidFill>
                  <a:srgbClr val="FFFFFF"/>
                </a:solidFill>
                <a:latin typeface="Amazon Ember"/>
              </a:rPr>
              <a:t>API Servers</a:t>
            </a:r>
          </a:p>
        </p:txBody>
      </p:sp>
      <p:pic>
        <p:nvPicPr>
          <p:cNvPr id="87" name="Graphic 86">
            <a:extLst>
              <a:ext uri="{FF2B5EF4-FFF2-40B4-BE49-F238E27FC236}">
                <a16:creationId xmlns:a16="http://schemas.microsoft.com/office/drawing/2014/main" id="{7C6DB309-9497-6340-A395-1634145FA8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49022" y="63621"/>
            <a:ext cx="608042" cy="608042"/>
          </a:xfrm>
          <a:prstGeom prst="rect">
            <a:avLst/>
          </a:prstGeom>
        </p:spPr>
      </p:pic>
      <p:sp>
        <p:nvSpPr>
          <p:cNvPr id="30" name="Title 3">
            <a:extLst>
              <a:ext uri="{FF2B5EF4-FFF2-40B4-BE49-F238E27FC236}">
                <a16:creationId xmlns:a16="http://schemas.microsoft.com/office/drawing/2014/main" id="{4F8F3477-E4B4-094F-84FC-F0466BF93DAF}"/>
              </a:ext>
            </a:extLst>
          </p:cNvPr>
          <p:cNvSpPr>
            <a:spLocks noGrp="1"/>
          </p:cNvSpPr>
          <p:nvPr>
            <p:ph type="title"/>
          </p:nvPr>
        </p:nvSpPr>
        <p:spPr>
          <a:xfrm>
            <a:off x="449053" y="232274"/>
            <a:ext cx="10940405" cy="727655"/>
          </a:xfrm>
        </p:spPr>
        <p:txBody>
          <a:bodyPr/>
          <a:lstStyle/>
          <a:p>
            <a:r>
              <a:rPr lang="en-AU" b="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EKS Control Plane</a:t>
            </a:r>
          </a:p>
        </p:txBody>
      </p:sp>
      <p:sp>
        <p:nvSpPr>
          <p:cNvPr id="43" name="TextBox 42">
            <a:extLst>
              <a:ext uri="{FF2B5EF4-FFF2-40B4-BE49-F238E27FC236}">
                <a16:creationId xmlns:a16="http://schemas.microsoft.com/office/drawing/2014/main" id="{0342B658-9529-C84E-8F73-2093F4399710}"/>
              </a:ext>
            </a:extLst>
          </p:cNvPr>
          <p:cNvSpPr txBox="1"/>
          <p:nvPr/>
        </p:nvSpPr>
        <p:spPr>
          <a:xfrm>
            <a:off x="11096343" y="1587693"/>
            <a:ext cx="1048700" cy="271934"/>
          </a:xfrm>
          <a:prstGeom prst="rect">
            <a:avLst/>
          </a:prstGeom>
          <a:solidFill>
            <a:schemeClr val="bg2"/>
          </a:solidFill>
        </p:spPr>
        <p:txBody>
          <a:bodyPr wrap="square" rtlCol="0">
            <a:spAutoFit/>
          </a:bodyPr>
          <a:lstStyle/>
          <a:p>
            <a:pPr algn="ctr" defTabSz="609576"/>
            <a:r>
              <a:rPr lang="en-US" sz="1167" dirty="0">
                <a:solidFill>
                  <a:srgbClr val="FFFFFF"/>
                </a:solidFill>
                <a:latin typeface="Amazon Ember"/>
              </a:rPr>
              <a:t>Amazon EKS</a:t>
            </a:r>
          </a:p>
        </p:txBody>
      </p:sp>
    </p:spTree>
    <p:extLst>
      <p:ext uri="{BB962C8B-B14F-4D97-AF65-F5344CB8AC3E}">
        <p14:creationId xmlns:p14="http://schemas.microsoft.com/office/powerpoint/2010/main" val="30055546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17EC-C580-F94D-8148-27029DA79EFB}"/>
              </a:ext>
            </a:extLst>
          </p:cNvPr>
          <p:cNvSpPr>
            <a:spLocks noGrp="1"/>
          </p:cNvSpPr>
          <p:nvPr>
            <p:ph type="title"/>
          </p:nvPr>
        </p:nvSpPr>
        <p:spPr/>
        <p:txBody>
          <a:bodyPr/>
          <a:lstStyle/>
          <a:p>
            <a:r>
              <a:rPr lang="en-AU" dirty="0"/>
              <a:t>Networking</a:t>
            </a:r>
          </a:p>
        </p:txBody>
      </p:sp>
      <p:sp>
        <p:nvSpPr>
          <p:cNvPr id="3" name="Text Placeholder 2">
            <a:extLst>
              <a:ext uri="{FF2B5EF4-FFF2-40B4-BE49-F238E27FC236}">
                <a16:creationId xmlns:a16="http://schemas.microsoft.com/office/drawing/2014/main" id="{F2BAA3B0-477A-E242-87AB-79171CD46DEA}"/>
              </a:ext>
            </a:extLst>
          </p:cNvPr>
          <p:cNvSpPr>
            <a:spLocks noGrp="1"/>
          </p:cNvSpPr>
          <p:nvPr>
            <p:ph type="body" sz="quarter" idx="10"/>
          </p:nvPr>
        </p:nvSpPr>
        <p:spPr/>
        <p:txBody>
          <a:bodyPr/>
          <a:lstStyle/>
          <a:p>
            <a:r>
              <a:rPr lang="en-AU" dirty="0">
                <a:solidFill>
                  <a:schemeClr val="tx1"/>
                </a:solidFill>
              </a:rPr>
              <a:t>Introduction to Amazon EKS</a:t>
            </a:r>
          </a:p>
        </p:txBody>
      </p:sp>
    </p:spTree>
    <p:extLst>
      <p:ext uri="{BB962C8B-B14F-4D97-AF65-F5344CB8AC3E}">
        <p14:creationId xmlns:p14="http://schemas.microsoft.com/office/powerpoint/2010/main" val="374165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494C6399-397F-474A-9B71-73252DB15888}"/>
              </a:ext>
            </a:extLst>
          </p:cNvPr>
          <p:cNvCxnSpPr>
            <a:cxnSpLocks/>
          </p:cNvCxnSpPr>
          <p:nvPr/>
        </p:nvCxnSpPr>
        <p:spPr>
          <a:xfrm flipV="1">
            <a:off x="8543123" y="-1314328"/>
            <a:ext cx="857609" cy="0"/>
          </a:xfrm>
          <a:prstGeom prst="straightConnector1">
            <a:avLst/>
          </a:prstGeom>
          <a:noFill/>
          <a:ln w="6350">
            <a:solidFill>
              <a:schemeClr val="tx1"/>
            </a:solidFill>
            <a:prstDash val="dash"/>
            <a:tailEnd type="arrow"/>
          </a:ln>
        </p:spPr>
        <p:style>
          <a:lnRef idx="2">
            <a:schemeClr val="accent1"/>
          </a:lnRef>
          <a:fillRef idx="1">
            <a:schemeClr val="lt1"/>
          </a:fillRef>
          <a:effectRef idx="0">
            <a:schemeClr val="accent1"/>
          </a:effectRef>
          <a:fontRef idx="minor">
            <a:schemeClr val="dk1"/>
          </a:fontRef>
        </p:style>
      </p:cxnSp>
      <p:sp>
        <p:nvSpPr>
          <p:cNvPr id="121" name="TextBox 120">
            <a:extLst>
              <a:ext uri="{FF2B5EF4-FFF2-40B4-BE49-F238E27FC236}">
                <a16:creationId xmlns:a16="http://schemas.microsoft.com/office/drawing/2014/main" id="{76161C29-903F-674F-8822-84D84013A11A}"/>
              </a:ext>
            </a:extLst>
          </p:cNvPr>
          <p:cNvSpPr txBox="1"/>
          <p:nvPr/>
        </p:nvSpPr>
        <p:spPr>
          <a:xfrm>
            <a:off x="8012846" y="1164914"/>
            <a:ext cx="2613249" cy="1461619"/>
          </a:xfrm>
          <a:prstGeom prst="rect">
            <a:avLst/>
          </a:prstGeom>
          <a:noFill/>
        </p:spPr>
        <p:txBody>
          <a:bodyPr wrap="square" lIns="152400" tIns="121920" rIns="152400" bIns="121920" rtlCol="0">
            <a:spAutoFit/>
          </a:bodyPr>
          <a:lstStyle/>
          <a:p>
            <a:pPr defTabSz="609576">
              <a:lnSpc>
                <a:spcPct val="150000"/>
              </a:lnSpc>
              <a:spcAft>
                <a:spcPts val="1500"/>
              </a:spcAft>
            </a:pPr>
            <a:r>
              <a:rPr lang="en-US" sz="2333" dirty="0">
                <a:solidFill>
                  <a:srgbClr val="FFFFFF"/>
                </a:solidFill>
                <a:latin typeface="Amazon Ember"/>
              </a:rPr>
              <a:t>Public == false</a:t>
            </a:r>
          </a:p>
          <a:p>
            <a:pPr defTabSz="609576">
              <a:lnSpc>
                <a:spcPct val="150000"/>
              </a:lnSpc>
              <a:spcAft>
                <a:spcPts val="1500"/>
              </a:spcAft>
            </a:pPr>
            <a:r>
              <a:rPr lang="en-US" sz="2333" dirty="0">
                <a:solidFill>
                  <a:srgbClr val="1D8900"/>
                </a:solidFill>
                <a:latin typeface="Amazon Ember"/>
              </a:rPr>
              <a:t>Private == true</a:t>
            </a:r>
          </a:p>
        </p:txBody>
      </p:sp>
      <p:grpSp>
        <p:nvGrpSpPr>
          <p:cNvPr id="3" name="Group 2">
            <a:extLst>
              <a:ext uri="{FF2B5EF4-FFF2-40B4-BE49-F238E27FC236}">
                <a16:creationId xmlns:a16="http://schemas.microsoft.com/office/drawing/2014/main" id="{4FED9326-B8FE-564A-819B-E9CE02602941}"/>
              </a:ext>
            </a:extLst>
          </p:cNvPr>
          <p:cNvGrpSpPr/>
          <p:nvPr/>
        </p:nvGrpSpPr>
        <p:grpSpPr>
          <a:xfrm>
            <a:off x="472441" y="914401"/>
            <a:ext cx="8265159" cy="5317374"/>
            <a:chOff x="3859694" y="1372973"/>
            <a:chExt cx="8726006" cy="6080772"/>
          </a:xfrm>
        </p:grpSpPr>
        <p:sp>
          <p:nvSpPr>
            <p:cNvPr id="20" name="TextBox 32">
              <a:extLst>
                <a:ext uri="{FF2B5EF4-FFF2-40B4-BE49-F238E27FC236}">
                  <a16:creationId xmlns:a16="http://schemas.microsoft.com/office/drawing/2014/main" id="{B684802D-242E-FD45-A734-DFAE9517B104}"/>
                </a:ext>
              </a:extLst>
            </p:cNvPr>
            <p:cNvSpPr txBox="1">
              <a:spLocks noChangeArrowheads="1"/>
            </p:cNvSpPr>
            <p:nvPr/>
          </p:nvSpPr>
          <p:spPr bwMode="auto">
            <a:xfrm>
              <a:off x="3859694" y="4038431"/>
              <a:ext cx="2853953" cy="281570"/>
            </a:xfrm>
            <a:prstGeom prst="rect">
              <a:avLst/>
            </a:prstGeom>
            <a:noFill/>
            <a:ln w="9525">
              <a:noFill/>
              <a:miter lim="800000"/>
              <a:headEnd/>
              <a:tailEnd/>
            </a:ln>
          </p:spPr>
          <p:txBody>
            <a:bodyPr wrap="square">
              <a:spAutoFit/>
            </a:bodyPr>
            <a:lstStyle/>
            <a:p>
              <a:pPr algn="ctr" defTabSz="571477"/>
              <a:r>
                <a:rPr lang="en-US" sz="1000" dirty="0">
                  <a:solidFill>
                    <a:srgbClr val="00B050"/>
                  </a:solidFill>
                  <a:latin typeface="Amazon Ember"/>
                  <a:ea typeface="Verdana" pitchFamily="34" charset="0"/>
                  <a:cs typeface="Helvetica Neue"/>
                </a:rPr>
                <a:t>Worker VPC (your account)</a:t>
              </a:r>
            </a:p>
          </p:txBody>
        </p:sp>
        <p:sp>
          <p:nvSpPr>
            <p:cNvPr id="24" name="Rectangle 23">
              <a:extLst>
                <a:ext uri="{FF2B5EF4-FFF2-40B4-BE49-F238E27FC236}">
                  <a16:creationId xmlns:a16="http://schemas.microsoft.com/office/drawing/2014/main" id="{CE25CD3A-1D72-6448-949B-989F32A34F0D}"/>
                </a:ext>
              </a:extLst>
            </p:cNvPr>
            <p:cNvSpPr/>
            <p:nvPr/>
          </p:nvSpPr>
          <p:spPr>
            <a:xfrm>
              <a:off x="3959826" y="3976465"/>
              <a:ext cx="8625874" cy="3477280"/>
            </a:xfrm>
            <a:prstGeom prst="rect">
              <a:avLst/>
            </a:prstGeom>
            <a:noFill/>
            <a:ln w="12700" cap="flat" cmpd="sng" algn="ctr">
              <a:solidFill>
                <a:srgbClr val="69AE35"/>
              </a:solidFill>
              <a:prstDash val="solid"/>
              <a:miter lim="800000"/>
            </a:ln>
            <a:effectLst/>
          </p:spPr>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defTabSz="761970">
                <a:defRPr/>
              </a:pPr>
              <a:endParaRPr lang="en-US" sz="1000" kern="0" dirty="0">
                <a:ln w="0"/>
                <a:solidFill>
                  <a:srgbClr val="69AE35"/>
                </a:solidFill>
                <a:latin typeface="Arial" panose="020B0604020202020204"/>
              </a:endParaRPr>
            </a:p>
          </p:txBody>
        </p:sp>
        <p:pic>
          <p:nvPicPr>
            <p:cNvPr id="25" name="Graphic 24">
              <a:extLst>
                <a:ext uri="{FF2B5EF4-FFF2-40B4-BE49-F238E27FC236}">
                  <a16:creationId xmlns:a16="http://schemas.microsoft.com/office/drawing/2014/main" id="{E6C0150E-3695-9548-93FD-FE6074F427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9828" y="3969841"/>
              <a:ext cx="330200" cy="330200"/>
            </a:xfrm>
            <a:prstGeom prst="rect">
              <a:avLst/>
            </a:prstGeom>
          </p:spPr>
        </p:pic>
        <p:grpSp>
          <p:nvGrpSpPr>
            <p:cNvPr id="29" name="Group 28">
              <a:extLst>
                <a:ext uri="{FF2B5EF4-FFF2-40B4-BE49-F238E27FC236}">
                  <a16:creationId xmlns:a16="http://schemas.microsoft.com/office/drawing/2014/main" id="{FD299841-4CAC-B743-ACE0-52E1D89DAA2A}"/>
                </a:ext>
              </a:extLst>
            </p:cNvPr>
            <p:cNvGrpSpPr/>
            <p:nvPr/>
          </p:nvGrpSpPr>
          <p:grpSpPr>
            <a:xfrm>
              <a:off x="10880142" y="4307354"/>
              <a:ext cx="1280244" cy="1389857"/>
              <a:chOff x="4096176" y="1849781"/>
              <a:chExt cx="1280244" cy="1389857"/>
            </a:xfrm>
          </p:grpSpPr>
          <p:sp>
            <p:nvSpPr>
              <p:cNvPr id="15" name="TextBox 14">
                <a:extLst>
                  <a:ext uri="{FF2B5EF4-FFF2-40B4-BE49-F238E27FC236}">
                    <a16:creationId xmlns:a16="http://schemas.microsoft.com/office/drawing/2014/main" id="{E98CAF92-9E43-D341-A630-EAB3EEB0B0ED}"/>
                  </a:ext>
                </a:extLst>
              </p:cNvPr>
              <p:cNvSpPr txBox="1"/>
              <p:nvPr/>
            </p:nvSpPr>
            <p:spPr>
              <a:xfrm>
                <a:off x="4147360" y="2928663"/>
                <a:ext cx="1114425" cy="310975"/>
              </a:xfrm>
              <a:prstGeom prst="rect">
                <a:avLst/>
              </a:prstGeom>
              <a:noFill/>
            </p:spPr>
            <p:txBody>
              <a:bodyPr wrap="square" rtlCol="0">
                <a:spAutoFit/>
              </a:bodyPr>
              <a:lstStyle/>
              <a:p>
                <a:pPr algn="ctr" defTabSz="571477"/>
                <a:r>
                  <a:rPr lang="en-US" sz="1167" dirty="0">
                    <a:solidFill>
                      <a:srgbClr val="FFFFFF"/>
                    </a:solidFill>
                    <a:latin typeface="Amazon Ember"/>
                  </a:rPr>
                  <a:t>Kubectl</a:t>
                </a:r>
              </a:p>
            </p:txBody>
          </p:sp>
          <p:pic>
            <p:nvPicPr>
              <p:cNvPr id="26" name="Picture 25">
                <a:extLst>
                  <a:ext uri="{FF2B5EF4-FFF2-40B4-BE49-F238E27FC236}">
                    <a16:creationId xmlns:a16="http://schemas.microsoft.com/office/drawing/2014/main" id="{3074E30B-D4ED-744E-909E-45F9EC32FAE2}"/>
                  </a:ext>
                </a:extLst>
              </p:cNvPr>
              <p:cNvPicPr>
                <a:picLocks noChangeAspect="1"/>
              </p:cNvPicPr>
              <p:nvPr/>
            </p:nvPicPr>
            <p:blipFill>
              <a:blip r:embed="rId5"/>
              <a:stretch>
                <a:fillRect/>
              </a:stretch>
            </p:blipFill>
            <p:spPr>
              <a:xfrm>
                <a:off x="4096176" y="1849781"/>
                <a:ext cx="1280244" cy="1280244"/>
              </a:xfrm>
              <a:prstGeom prst="rect">
                <a:avLst/>
              </a:prstGeom>
            </p:spPr>
          </p:pic>
        </p:grpSp>
        <p:sp>
          <p:nvSpPr>
            <p:cNvPr id="30" name="TextBox 32">
              <a:extLst>
                <a:ext uri="{FF2B5EF4-FFF2-40B4-BE49-F238E27FC236}">
                  <a16:creationId xmlns:a16="http://schemas.microsoft.com/office/drawing/2014/main" id="{E2784A46-727F-A24D-87E5-F87F95C988E7}"/>
                </a:ext>
              </a:extLst>
            </p:cNvPr>
            <p:cNvSpPr txBox="1">
              <a:spLocks noChangeArrowheads="1"/>
            </p:cNvSpPr>
            <p:nvPr/>
          </p:nvSpPr>
          <p:spPr bwMode="auto">
            <a:xfrm>
              <a:off x="4029878" y="1409281"/>
              <a:ext cx="2853953" cy="281570"/>
            </a:xfrm>
            <a:prstGeom prst="rect">
              <a:avLst/>
            </a:prstGeom>
            <a:noFill/>
            <a:ln w="9525">
              <a:noFill/>
              <a:miter lim="800000"/>
              <a:headEnd/>
              <a:tailEnd/>
            </a:ln>
          </p:spPr>
          <p:txBody>
            <a:bodyPr wrap="square">
              <a:spAutoFit/>
            </a:bodyPr>
            <a:lstStyle/>
            <a:p>
              <a:pPr algn="ctr" defTabSz="571477"/>
              <a:r>
                <a:rPr lang="en-US" sz="1000" dirty="0">
                  <a:solidFill>
                    <a:srgbClr val="00B050"/>
                  </a:solidFill>
                  <a:latin typeface="Amazon Ember"/>
                  <a:ea typeface="Verdana" pitchFamily="34" charset="0"/>
                  <a:cs typeface="Helvetica Neue"/>
                </a:rPr>
                <a:t>Control Plane VPC (AWS account)</a:t>
              </a:r>
            </a:p>
          </p:txBody>
        </p:sp>
        <p:sp>
          <p:nvSpPr>
            <p:cNvPr id="31" name="Rectangle 30">
              <a:extLst>
                <a:ext uri="{FF2B5EF4-FFF2-40B4-BE49-F238E27FC236}">
                  <a16:creationId xmlns:a16="http://schemas.microsoft.com/office/drawing/2014/main" id="{A2A8C430-2C3A-914E-8884-E53B216C1DF1}"/>
                </a:ext>
              </a:extLst>
            </p:cNvPr>
            <p:cNvSpPr/>
            <p:nvPr/>
          </p:nvSpPr>
          <p:spPr>
            <a:xfrm>
              <a:off x="3963916" y="1372973"/>
              <a:ext cx="6523339" cy="2429498"/>
            </a:xfrm>
            <a:prstGeom prst="rect">
              <a:avLst/>
            </a:prstGeom>
            <a:noFill/>
            <a:ln w="12700" cap="flat" cmpd="sng" algn="ctr">
              <a:solidFill>
                <a:srgbClr val="69AE35"/>
              </a:solidFill>
              <a:prstDash val="solid"/>
              <a:miter lim="800000"/>
            </a:ln>
            <a:effectLst/>
          </p:spPr>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defTabSz="761970">
                <a:defRPr/>
              </a:pPr>
              <a:endParaRPr lang="en-US" sz="1000" kern="0" dirty="0">
                <a:ln w="0"/>
                <a:solidFill>
                  <a:srgbClr val="69AE35"/>
                </a:solidFill>
                <a:latin typeface="Arial" panose="020B0604020202020204"/>
              </a:endParaRPr>
            </a:p>
          </p:txBody>
        </p:sp>
        <p:pic>
          <p:nvPicPr>
            <p:cNvPr id="32" name="Graphic 31">
              <a:extLst>
                <a:ext uri="{FF2B5EF4-FFF2-40B4-BE49-F238E27FC236}">
                  <a16:creationId xmlns:a16="http://schemas.microsoft.com/office/drawing/2014/main" id="{D884C623-5711-984A-9BD8-C0479B517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3917" y="1384915"/>
              <a:ext cx="330200" cy="330200"/>
            </a:xfrm>
            <a:prstGeom prst="rect">
              <a:avLst/>
            </a:prstGeom>
          </p:spPr>
        </p:pic>
        <p:sp>
          <p:nvSpPr>
            <p:cNvPr id="33" name="Rectangle 32">
              <a:extLst>
                <a:ext uri="{FF2B5EF4-FFF2-40B4-BE49-F238E27FC236}">
                  <a16:creationId xmlns:a16="http://schemas.microsoft.com/office/drawing/2014/main" id="{8E5E0A1B-DD49-BE4E-9272-83FE733E7D62}"/>
                </a:ext>
              </a:extLst>
            </p:cNvPr>
            <p:cNvSpPr/>
            <p:nvPr/>
          </p:nvSpPr>
          <p:spPr>
            <a:xfrm>
              <a:off x="5208551" y="2231243"/>
              <a:ext cx="1150412" cy="315346"/>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917" dirty="0">
                  <a:solidFill>
                    <a:srgbClr val="FFFFFF"/>
                  </a:solidFill>
                  <a:latin typeface="Amazon Ember"/>
                </a:rPr>
                <a:t>etcd</a:t>
              </a:r>
            </a:p>
          </p:txBody>
        </p:sp>
        <p:sp>
          <p:nvSpPr>
            <p:cNvPr id="35" name="Rounded Rectangle 14">
              <a:extLst>
                <a:ext uri="{FF2B5EF4-FFF2-40B4-BE49-F238E27FC236}">
                  <a16:creationId xmlns:a16="http://schemas.microsoft.com/office/drawing/2014/main" id="{B031ABAF-C8DE-C645-B0EC-6927318A97BF}"/>
                </a:ext>
              </a:extLst>
            </p:cNvPr>
            <p:cNvSpPr/>
            <p:nvPr/>
          </p:nvSpPr>
          <p:spPr>
            <a:xfrm>
              <a:off x="5014128" y="2064616"/>
              <a:ext cx="1532182" cy="1237624"/>
            </a:xfrm>
            <a:prstGeom prst="rect">
              <a:avLst/>
            </a:prstGeom>
            <a:noFill/>
            <a:ln w="63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571477">
                <a:defRPr/>
              </a:pPr>
              <a:endParaRPr lang="en-US" sz="1125" dirty="0">
                <a:solidFill>
                  <a:srgbClr val="002D43"/>
                </a:solidFill>
                <a:latin typeface="Amazon Ember"/>
                <a:cs typeface="Helvetica Neue"/>
              </a:endParaRPr>
            </a:p>
          </p:txBody>
        </p:sp>
        <p:sp>
          <p:nvSpPr>
            <p:cNvPr id="38" name="TextBox 37">
              <a:extLst>
                <a:ext uri="{FF2B5EF4-FFF2-40B4-BE49-F238E27FC236}">
                  <a16:creationId xmlns:a16="http://schemas.microsoft.com/office/drawing/2014/main" id="{00B98797-9B20-AD4F-BADF-8DED7A21D690}"/>
                </a:ext>
              </a:extLst>
            </p:cNvPr>
            <p:cNvSpPr txBox="1">
              <a:spLocks noChangeArrowheads="1"/>
            </p:cNvSpPr>
            <p:nvPr/>
          </p:nvSpPr>
          <p:spPr bwMode="auto">
            <a:xfrm>
              <a:off x="5108750" y="3204141"/>
              <a:ext cx="432173" cy="222984"/>
            </a:xfrm>
            <a:prstGeom prst="rect">
              <a:avLst/>
            </a:prstGeom>
            <a:solidFill>
              <a:srgbClr val="192850"/>
            </a:solidFill>
            <a:ln w="9525">
              <a:noFill/>
              <a:miter lim="800000"/>
              <a:headEnd/>
              <a:tailEnd/>
            </a:ln>
          </p:spPr>
          <p:txBody>
            <a:bodyPr wrap="square" anchor="t">
              <a:spAutoFit/>
            </a:bodyPr>
            <a:lstStyle/>
            <a:p>
              <a:pPr algn="ctr" defTabSz="571477"/>
              <a:r>
                <a:rPr lang="en-US" sz="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AZ 1</a:t>
              </a:r>
            </a:p>
          </p:txBody>
        </p:sp>
        <p:sp>
          <p:nvSpPr>
            <p:cNvPr id="39" name="TextBox 38">
              <a:extLst>
                <a:ext uri="{FF2B5EF4-FFF2-40B4-BE49-F238E27FC236}">
                  <a16:creationId xmlns:a16="http://schemas.microsoft.com/office/drawing/2014/main" id="{B266C942-1F9D-BC40-9177-6AF5042C4EFD}"/>
                </a:ext>
              </a:extLst>
            </p:cNvPr>
            <p:cNvSpPr txBox="1">
              <a:spLocks noChangeArrowheads="1"/>
            </p:cNvSpPr>
            <p:nvPr/>
          </p:nvSpPr>
          <p:spPr bwMode="auto">
            <a:xfrm>
              <a:off x="7831889" y="3184595"/>
              <a:ext cx="432173" cy="222984"/>
            </a:xfrm>
            <a:prstGeom prst="rect">
              <a:avLst/>
            </a:prstGeom>
            <a:solidFill>
              <a:srgbClr val="192850"/>
            </a:solidFill>
            <a:ln w="9525">
              <a:noFill/>
              <a:miter lim="800000"/>
              <a:headEnd/>
              <a:tailEnd/>
            </a:ln>
          </p:spPr>
          <p:txBody>
            <a:bodyPr wrap="square" anchor="t">
              <a:spAutoFit/>
            </a:bodyPr>
            <a:lstStyle/>
            <a:p>
              <a:pPr algn="ctr" defTabSz="571477"/>
              <a:r>
                <a:rPr lang="en-US" sz="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AZ 2</a:t>
              </a:r>
            </a:p>
          </p:txBody>
        </p:sp>
        <p:sp>
          <p:nvSpPr>
            <p:cNvPr id="42" name="Rounded Rectangle 14">
              <a:extLst>
                <a:ext uri="{FF2B5EF4-FFF2-40B4-BE49-F238E27FC236}">
                  <a16:creationId xmlns:a16="http://schemas.microsoft.com/office/drawing/2014/main" id="{0EF571CD-24B9-9849-8E60-8834989D6A74}"/>
                </a:ext>
              </a:extLst>
            </p:cNvPr>
            <p:cNvSpPr/>
            <p:nvPr/>
          </p:nvSpPr>
          <p:spPr>
            <a:xfrm>
              <a:off x="7750691" y="2045070"/>
              <a:ext cx="1532182" cy="1237624"/>
            </a:xfrm>
            <a:prstGeom prst="rect">
              <a:avLst/>
            </a:prstGeom>
            <a:noFill/>
            <a:ln w="63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571477">
                <a:defRPr/>
              </a:pPr>
              <a:endParaRPr lang="en-US" sz="1125" dirty="0">
                <a:solidFill>
                  <a:srgbClr val="002D43"/>
                </a:solidFill>
                <a:latin typeface="Amazon Ember"/>
                <a:cs typeface="Helvetica Neue"/>
              </a:endParaRPr>
            </a:p>
          </p:txBody>
        </p:sp>
        <p:sp>
          <p:nvSpPr>
            <p:cNvPr id="46" name="Rectangle 45">
              <a:extLst>
                <a:ext uri="{FF2B5EF4-FFF2-40B4-BE49-F238E27FC236}">
                  <a16:creationId xmlns:a16="http://schemas.microsoft.com/office/drawing/2014/main" id="{6D718BE5-7D56-E14A-824C-1A8BEC606D88}"/>
                </a:ext>
              </a:extLst>
            </p:cNvPr>
            <p:cNvSpPr/>
            <p:nvPr/>
          </p:nvSpPr>
          <p:spPr>
            <a:xfrm>
              <a:off x="5204463" y="2640731"/>
              <a:ext cx="1154500" cy="315346"/>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917" dirty="0">
                  <a:solidFill>
                    <a:srgbClr val="FFFFFF"/>
                  </a:solidFill>
                  <a:latin typeface="Amazon Ember"/>
                </a:rPr>
                <a:t>API Server</a:t>
              </a:r>
            </a:p>
          </p:txBody>
        </p:sp>
        <p:sp>
          <p:nvSpPr>
            <p:cNvPr id="47" name="Rectangle 46">
              <a:extLst>
                <a:ext uri="{FF2B5EF4-FFF2-40B4-BE49-F238E27FC236}">
                  <a16:creationId xmlns:a16="http://schemas.microsoft.com/office/drawing/2014/main" id="{8154C164-F281-5744-8929-F40E16B1C6DA}"/>
                </a:ext>
              </a:extLst>
            </p:cNvPr>
            <p:cNvSpPr/>
            <p:nvPr/>
          </p:nvSpPr>
          <p:spPr>
            <a:xfrm>
              <a:off x="7952862" y="2211697"/>
              <a:ext cx="1150412" cy="315346"/>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917" dirty="0">
                  <a:solidFill>
                    <a:srgbClr val="FFFFFF"/>
                  </a:solidFill>
                  <a:latin typeface="Amazon Ember"/>
                </a:rPr>
                <a:t>etcd</a:t>
              </a:r>
            </a:p>
          </p:txBody>
        </p:sp>
        <p:sp>
          <p:nvSpPr>
            <p:cNvPr id="48" name="Rectangle 47">
              <a:extLst>
                <a:ext uri="{FF2B5EF4-FFF2-40B4-BE49-F238E27FC236}">
                  <a16:creationId xmlns:a16="http://schemas.microsoft.com/office/drawing/2014/main" id="{AACA2C03-4998-A847-A7E5-6243F7225407}"/>
                </a:ext>
              </a:extLst>
            </p:cNvPr>
            <p:cNvSpPr/>
            <p:nvPr/>
          </p:nvSpPr>
          <p:spPr>
            <a:xfrm>
              <a:off x="7948774" y="2621185"/>
              <a:ext cx="1154500" cy="315346"/>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917" dirty="0">
                  <a:solidFill>
                    <a:srgbClr val="FFFFFF"/>
                  </a:solidFill>
                  <a:latin typeface="Amazon Ember"/>
                </a:rPr>
                <a:t>API Server</a:t>
              </a:r>
            </a:p>
          </p:txBody>
        </p:sp>
        <p:sp>
          <p:nvSpPr>
            <p:cNvPr id="74" name="TextBox 73">
              <a:extLst>
                <a:ext uri="{FF2B5EF4-FFF2-40B4-BE49-F238E27FC236}">
                  <a16:creationId xmlns:a16="http://schemas.microsoft.com/office/drawing/2014/main" id="{F469CEE5-2C33-8245-B16C-6771101BDA85}"/>
                </a:ext>
              </a:extLst>
            </p:cNvPr>
            <p:cNvSpPr txBox="1"/>
            <p:nvPr/>
          </p:nvSpPr>
          <p:spPr>
            <a:xfrm>
              <a:off x="8045876" y="4169236"/>
              <a:ext cx="1227962" cy="266979"/>
            </a:xfrm>
            <a:prstGeom prst="rect">
              <a:avLst/>
            </a:prstGeom>
            <a:noFill/>
          </p:spPr>
          <p:txBody>
            <a:bodyPr wrap="square" rtlCol="0">
              <a:spAutoFit/>
            </a:bodyPr>
            <a:lstStyle/>
            <a:p>
              <a:pPr algn="ctr" defTabSz="609576"/>
              <a:r>
                <a:rPr lang="en-US" sz="917" dirty="0">
                  <a:solidFill>
                    <a:srgbClr val="FFFFFF"/>
                  </a:solidFill>
                  <a:latin typeface="Amazon Ember"/>
                </a:rPr>
                <a:t>EKS-owned ENIs</a:t>
              </a:r>
            </a:p>
          </p:txBody>
        </p:sp>
        <p:pic>
          <p:nvPicPr>
            <p:cNvPr id="75" name="Graphic 74">
              <a:extLst>
                <a:ext uri="{FF2B5EF4-FFF2-40B4-BE49-F238E27FC236}">
                  <a16:creationId xmlns:a16="http://schemas.microsoft.com/office/drawing/2014/main" id="{BEFB64DA-022E-2148-91D0-7D112045FD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1179" y="4065909"/>
              <a:ext cx="442543" cy="442543"/>
            </a:xfrm>
            <a:prstGeom prst="rect">
              <a:avLst/>
            </a:prstGeom>
          </p:spPr>
        </p:pic>
        <p:pic>
          <p:nvPicPr>
            <p:cNvPr id="98" name="Graphic 97">
              <a:extLst>
                <a:ext uri="{FF2B5EF4-FFF2-40B4-BE49-F238E27FC236}">
                  <a16:creationId xmlns:a16="http://schemas.microsoft.com/office/drawing/2014/main" id="{6C30066D-B5F6-B84B-AE74-3BBDA521B7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91886" y="4064050"/>
              <a:ext cx="442543" cy="442543"/>
            </a:xfrm>
            <a:prstGeom prst="rect">
              <a:avLst/>
            </a:prstGeom>
          </p:spPr>
        </p:pic>
        <p:cxnSp>
          <p:nvCxnSpPr>
            <p:cNvPr id="104" name="Straight Arrow Connector 103">
              <a:extLst>
                <a:ext uri="{FF2B5EF4-FFF2-40B4-BE49-F238E27FC236}">
                  <a16:creationId xmlns:a16="http://schemas.microsoft.com/office/drawing/2014/main" id="{34724314-E9D1-D948-8EDF-BDD777A6E98F}"/>
                </a:ext>
              </a:extLst>
            </p:cNvPr>
            <p:cNvCxnSpPr>
              <a:cxnSpLocks/>
              <a:stCxn id="48" idx="2"/>
              <a:endCxn id="98" idx="0"/>
            </p:cNvCxnSpPr>
            <p:nvPr/>
          </p:nvCxnSpPr>
          <p:spPr>
            <a:xfrm flipH="1">
              <a:off x="7613158" y="2936531"/>
              <a:ext cx="912866" cy="1127519"/>
            </a:xfrm>
            <a:prstGeom prst="straightConnector1">
              <a:avLst/>
            </a:prstGeom>
            <a:noFill/>
            <a:ln w="6350">
              <a:solidFill>
                <a:schemeClr val="tx1"/>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107" name="Straight Arrow Connector 106">
              <a:extLst>
                <a:ext uri="{FF2B5EF4-FFF2-40B4-BE49-F238E27FC236}">
                  <a16:creationId xmlns:a16="http://schemas.microsoft.com/office/drawing/2014/main" id="{079B1B1A-440B-6D48-A4C6-807B491F40EA}"/>
                </a:ext>
              </a:extLst>
            </p:cNvPr>
            <p:cNvCxnSpPr>
              <a:cxnSpLocks/>
              <a:stCxn id="46" idx="2"/>
            </p:cNvCxnSpPr>
            <p:nvPr/>
          </p:nvCxnSpPr>
          <p:spPr>
            <a:xfrm>
              <a:off x="5781713" y="2956077"/>
              <a:ext cx="893106" cy="1106351"/>
            </a:xfrm>
            <a:prstGeom prst="straightConnector1">
              <a:avLst/>
            </a:prstGeom>
            <a:noFill/>
            <a:ln w="6350">
              <a:solidFill>
                <a:schemeClr val="tx1"/>
              </a:solidFill>
              <a:prstDash val="solid"/>
              <a:headEnd type="none" w="med" len="med"/>
              <a:tailEnd type="none" w="med" len="med"/>
            </a:ln>
          </p:spPr>
          <p:style>
            <a:lnRef idx="2">
              <a:schemeClr val="accent1"/>
            </a:lnRef>
            <a:fillRef idx="1">
              <a:schemeClr val="lt1"/>
            </a:fillRef>
            <a:effectRef idx="0">
              <a:schemeClr val="accent1"/>
            </a:effectRef>
            <a:fontRef idx="minor">
              <a:schemeClr val="dk1"/>
            </a:fontRef>
          </p:style>
        </p:cxnSp>
        <p:sp>
          <p:nvSpPr>
            <p:cNvPr id="53" name="Rectangle 52">
              <a:extLst>
                <a:ext uri="{FF2B5EF4-FFF2-40B4-BE49-F238E27FC236}">
                  <a16:creationId xmlns:a16="http://schemas.microsoft.com/office/drawing/2014/main" id="{8A54DFBC-AAC5-B343-8D5B-A0CAEAFB1A5C}"/>
                </a:ext>
              </a:extLst>
            </p:cNvPr>
            <p:cNvSpPr/>
            <p:nvPr/>
          </p:nvSpPr>
          <p:spPr>
            <a:xfrm>
              <a:off x="10670467" y="4356997"/>
              <a:ext cx="1624238" cy="1404595"/>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609576"/>
              <a:endParaRPr lang="en-US" sz="1000" dirty="0">
                <a:solidFill>
                  <a:srgbClr val="8FA7C4"/>
                </a:solidFill>
                <a:latin typeface="Amazon Ember"/>
              </a:endParaRPr>
            </a:p>
          </p:txBody>
        </p:sp>
        <p:grpSp>
          <p:nvGrpSpPr>
            <p:cNvPr id="85" name="Group 84">
              <a:extLst>
                <a:ext uri="{FF2B5EF4-FFF2-40B4-BE49-F238E27FC236}">
                  <a16:creationId xmlns:a16="http://schemas.microsoft.com/office/drawing/2014/main" id="{AE245EDC-2B10-7947-8052-F450220E60EB}"/>
                </a:ext>
              </a:extLst>
            </p:cNvPr>
            <p:cNvGrpSpPr/>
            <p:nvPr/>
          </p:nvGrpSpPr>
          <p:grpSpPr>
            <a:xfrm>
              <a:off x="5456855" y="4667314"/>
              <a:ext cx="3647836" cy="684620"/>
              <a:chOff x="8332593" y="4340455"/>
              <a:chExt cx="3647836" cy="684620"/>
            </a:xfrm>
          </p:grpSpPr>
          <p:pic>
            <p:nvPicPr>
              <p:cNvPr id="86" name="Graphic 85">
                <a:extLst>
                  <a:ext uri="{FF2B5EF4-FFF2-40B4-BE49-F238E27FC236}">
                    <a16:creationId xmlns:a16="http://schemas.microsoft.com/office/drawing/2014/main" id="{1636E61B-4FF3-4641-B82A-67F233DFF8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3139" y="4444701"/>
                <a:ext cx="469900" cy="469900"/>
              </a:xfrm>
              <a:prstGeom prst="rect">
                <a:avLst/>
              </a:prstGeom>
            </p:spPr>
          </p:pic>
          <p:sp>
            <p:nvSpPr>
              <p:cNvPr id="87" name="TextBox 86">
                <a:extLst>
                  <a:ext uri="{FF2B5EF4-FFF2-40B4-BE49-F238E27FC236}">
                    <a16:creationId xmlns:a16="http://schemas.microsoft.com/office/drawing/2014/main" id="{CAAE24B0-4886-7B45-95FC-AB111D6D6CFA}"/>
                  </a:ext>
                </a:extLst>
              </p:cNvPr>
              <p:cNvSpPr txBox="1"/>
              <p:nvPr/>
            </p:nvSpPr>
            <p:spPr>
              <a:xfrm>
                <a:off x="9075226" y="4671129"/>
                <a:ext cx="2905203" cy="281570"/>
              </a:xfrm>
              <a:prstGeom prst="rect">
                <a:avLst/>
              </a:prstGeom>
              <a:noFill/>
            </p:spPr>
            <p:txBody>
              <a:bodyPr wrap="square" rtlCol="0">
                <a:spAutoFit/>
              </a:bodyPr>
              <a:lstStyle/>
              <a:p>
                <a:pPr defTabSz="609576"/>
                <a:r>
                  <a:rPr lang="en-US" sz="1000" dirty="0">
                    <a:solidFill>
                      <a:srgbClr val="69AE35"/>
                    </a:solidFill>
                    <a:latin typeface="Amazon Ember"/>
                  </a:rPr>
                  <a:t>prod-cluster-123</a:t>
                </a:r>
                <a:r>
                  <a:rPr lang="en-US" sz="1000" dirty="0">
                    <a:solidFill>
                      <a:srgbClr val="FFFFFF"/>
                    </a:solidFill>
                    <a:latin typeface="Amazon Ember"/>
                  </a:rPr>
                  <a:t>.eks.amazonaws.com</a:t>
                </a:r>
              </a:p>
            </p:txBody>
          </p:sp>
          <p:sp>
            <p:nvSpPr>
              <p:cNvPr id="88" name="Rectangle 87">
                <a:extLst>
                  <a:ext uri="{FF2B5EF4-FFF2-40B4-BE49-F238E27FC236}">
                    <a16:creationId xmlns:a16="http://schemas.microsoft.com/office/drawing/2014/main" id="{9DB373B7-88F6-8E43-849E-2E18106FA410}"/>
                  </a:ext>
                </a:extLst>
              </p:cNvPr>
              <p:cNvSpPr/>
              <p:nvPr/>
            </p:nvSpPr>
            <p:spPr>
              <a:xfrm>
                <a:off x="8332593" y="4340455"/>
                <a:ext cx="3465899" cy="68462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609576"/>
                <a:r>
                  <a:rPr lang="en-US" sz="1000" dirty="0">
                    <a:solidFill>
                      <a:srgbClr val="8FA7C4"/>
                    </a:solidFill>
                    <a:latin typeface="Amazon Ember"/>
                  </a:rPr>
                  <a:t>Private hosted zone</a:t>
                </a:r>
              </a:p>
            </p:txBody>
          </p:sp>
        </p:grpSp>
        <p:cxnSp>
          <p:nvCxnSpPr>
            <p:cNvPr id="89" name="Connector: Elbow 70">
              <a:extLst>
                <a:ext uri="{FF2B5EF4-FFF2-40B4-BE49-F238E27FC236}">
                  <a16:creationId xmlns:a16="http://schemas.microsoft.com/office/drawing/2014/main" id="{35BB8BE2-1D61-984F-83DC-FB99DD0EE534}"/>
                </a:ext>
              </a:extLst>
            </p:cNvPr>
            <p:cNvCxnSpPr>
              <a:cxnSpLocks/>
              <a:endCxn id="88" idx="2"/>
            </p:cNvCxnSpPr>
            <p:nvPr/>
          </p:nvCxnSpPr>
          <p:spPr>
            <a:xfrm flipV="1">
              <a:off x="5590386" y="5351934"/>
              <a:ext cx="1599419" cy="1369439"/>
            </a:xfrm>
            <a:prstGeom prst="bentConnector2">
              <a:avLst/>
            </a:prstGeom>
            <a:noFill/>
            <a:ln w="6350">
              <a:solidFill>
                <a:schemeClr val="tx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90" name="Connector: Elbow 70">
              <a:extLst>
                <a:ext uri="{FF2B5EF4-FFF2-40B4-BE49-F238E27FC236}">
                  <a16:creationId xmlns:a16="http://schemas.microsoft.com/office/drawing/2014/main" id="{3BD1C2EC-1360-E349-BD8D-959FAE0076E7}"/>
                </a:ext>
              </a:extLst>
            </p:cNvPr>
            <p:cNvCxnSpPr>
              <a:cxnSpLocks/>
              <a:endCxn id="88" idx="2"/>
            </p:cNvCxnSpPr>
            <p:nvPr/>
          </p:nvCxnSpPr>
          <p:spPr>
            <a:xfrm rot="10800000">
              <a:off x="7189806" y="5351935"/>
              <a:ext cx="1551611" cy="1369439"/>
            </a:xfrm>
            <a:prstGeom prst="bentConnector2">
              <a:avLst/>
            </a:prstGeom>
            <a:noFill/>
            <a:ln w="6350">
              <a:solidFill>
                <a:schemeClr val="tx1"/>
              </a:solidFill>
              <a:prstDash val="dash"/>
              <a:tailEnd type="arrow"/>
            </a:ln>
          </p:spPr>
          <p:style>
            <a:lnRef idx="2">
              <a:schemeClr val="accent1"/>
            </a:lnRef>
            <a:fillRef idx="1">
              <a:schemeClr val="lt1"/>
            </a:fillRef>
            <a:effectRef idx="0">
              <a:schemeClr val="accent1"/>
            </a:effectRef>
            <a:fontRef idx="minor">
              <a:schemeClr val="dk1"/>
            </a:fontRef>
          </p:style>
        </p:cxnSp>
        <p:sp>
          <p:nvSpPr>
            <p:cNvPr id="91" name="Rectangle 90">
              <a:extLst>
                <a:ext uri="{FF2B5EF4-FFF2-40B4-BE49-F238E27FC236}">
                  <a16:creationId xmlns:a16="http://schemas.microsoft.com/office/drawing/2014/main" id="{F0B1DCB6-C172-6F49-8B30-DE8AE0B9AD67}"/>
                </a:ext>
              </a:extLst>
            </p:cNvPr>
            <p:cNvSpPr/>
            <p:nvPr/>
          </p:nvSpPr>
          <p:spPr>
            <a:xfrm>
              <a:off x="4409318" y="6322536"/>
              <a:ext cx="1058046" cy="215444"/>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875" dirty="0">
                  <a:solidFill>
                    <a:srgbClr val="FFFFFF"/>
                  </a:solidFill>
                  <a:latin typeface="Amazon Ember"/>
                </a:rPr>
                <a:t>Kubelet</a:t>
              </a:r>
            </a:p>
          </p:txBody>
        </p:sp>
        <p:sp>
          <p:nvSpPr>
            <p:cNvPr id="92" name="Rounded Rectangle 14">
              <a:extLst>
                <a:ext uri="{FF2B5EF4-FFF2-40B4-BE49-F238E27FC236}">
                  <a16:creationId xmlns:a16="http://schemas.microsoft.com/office/drawing/2014/main" id="{4716C44F-61B7-D643-98A1-F8174186ACA4}"/>
                </a:ext>
              </a:extLst>
            </p:cNvPr>
            <p:cNvSpPr/>
            <p:nvPr/>
          </p:nvSpPr>
          <p:spPr>
            <a:xfrm>
              <a:off x="4161607" y="5580240"/>
              <a:ext cx="1532182" cy="1700344"/>
            </a:xfrm>
            <a:prstGeom prst="rect">
              <a:avLst/>
            </a:prstGeom>
            <a:noFill/>
            <a:ln w="63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571477">
                <a:defRPr/>
              </a:pPr>
              <a:endParaRPr lang="en-US" sz="1125" dirty="0">
                <a:solidFill>
                  <a:srgbClr val="002D43"/>
                </a:solidFill>
                <a:latin typeface="Amazon Ember"/>
                <a:cs typeface="Helvetica Neue"/>
              </a:endParaRPr>
            </a:p>
          </p:txBody>
        </p:sp>
        <p:sp>
          <p:nvSpPr>
            <p:cNvPr id="93" name="TextBox 92">
              <a:extLst>
                <a:ext uri="{FF2B5EF4-FFF2-40B4-BE49-F238E27FC236}">
                  <a16:creationId xmlns:a16="http://schemas.microsoft.com/office/drawing/2014/main" id="{20E29E52-856A-1F4C-BEC8-1D01311698E7}"/>
                </a:ext>
              </a:extLst>
            </p:cNvPr>
            <p:cNvSpPr txBox="1">
              <a:spLocks noChangeArrowheads="1"/>
            </p:cNvSpPr>
            <p:nvPr/>
          </p:nvSpPr>
          <p:spPr bwMode="auto">
            <a:xfrm>
              <a:off x="4239418" y="7150924"/>
              <a:ext cx="432173" cy="222984"/>
            </a:xfrm>
            <a:prstGeom prst="rect">
              <a:avLst/>
            </a:prstGeom>
            <a:solidFill>
              <a:srgbClr val="192850"/>
            </a:solidFill>
            <a:ln w="9525">
              <a:noFill/>
              <a:miter lim="800000"/>
              <a:headEnd/>
              <a:tailEnd/>
            </a:ln>
          </p:spPr>
          <p:txBody>
            <a:bodyPr wrap="square" anchor="t">
              <a:spAutoFit/>
            </a:bodyPr>
            <a:lstStyle/>
            <a:p>
              <a:pPr algn="ctr" defTabSz="571477"/>
              <a:r>
                <a:rPr lang="en-US" sz="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AZ 1</a:t>
              </a:r>
            </a:p>
          </p:txBody>
        </p:sp>
        <p:sp>
          <p:nvSpPr>
            <p:cNvPr id="94" name="Rectangle 93">
              <a:extLst>
                <a:ext uri="{FF2B5EF4-FFF2-40B4-BE49-F238E27FC236}">
                  <a16:creationId xmlns:a16="http://schemas.microsoft.com/office/drawing/2014/main" id="{EAD283B0-35B5-0B4A-A99F-C94EB2B0547B}"/>
                </a:ext>
              </a:extLst>
            </p:cNvPr>
            <p:cNvSpPr/>
            <p:nvPr/>
          </p:nvSpPr>
          <p:spPr>
            <a:xfrm>
              <a:off x="4286296" y="5697788"/>
              <a:ext cx="1304092" cy="1354489"/>
            </a:xfrm>
            <a:prstGeom prst="rect">
              <a:avLst/>
            </a:prstGeom>
            <a:noFill/>
            <a:ln w="12700" cap="flat" cmpd="sng" algn="ctr">
              <a:solidFill>
                <a:srgbClr val="FF9900"/>
              </a:solidFill>
              <a:prstDash val="solid"/>
              <a:miter lim="800000"/>
            </a:ln>
            <a:effectLst/>
          </p:spPr>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defTabSz="761970">
                <a:defRPr/>
              </a:pPr>
              <a:r>
                <a:rPr lang="en-US" sz="917" kern="0" dirty="0">
                  <a:ln w="0"/>
                  <a:solidFill>
                    <a:srgbClr val="FF9900"/>
                  </a:solidFill>
                  <a:latin typeface="Arial" panose="020B0604020202020204"/>
                </a:rPr>
                <a:t>Worker node</a:t>
              </a:r>
            </a:p>
          </p:txBody>
        </p:sp>
        <p:pic>
          <p:nvPicPr>
            <p:cNvPr id="95" name="Graphic 94">
              <a:extLst>
                <a:ext uri="{FF2B5EF4-FFF2-40B4-BE49-F238E27FC236}">
                  <a16:creationId xmlns:a16="http://schemas.microsoft.com/office/drawing/2014/main" id="{AAFBD5BE-D7FE-3A4C-9122-0BA5BE3CA0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90404" y="5693504"/>
              <a:ext cx="330200" cy="330200"/>
            </a:xfrm>
            <a:prstGeom prst="rect">
              <a:avLst/>
            </a:prstGeom>
          </p:spPr>
        </p:pic>
        <p:sp>
          <p:nvSpPr>
            <p:cNvPr id="96" name="Rectangle 95">
              <a:extLst>
                <a:ext uri="{FF2B5EF4-FFF2-40B4-BE49-F238E27FC236}">
                  <a16:creationId xmlns:a16="http://schemas.microsoft.com/office/drawing/2014/main" id="{B9CB211B-B3CD-6D4C-BCC2-5AE2A6881034}"/>
                </a:ext>
              </a:extLst>
            </p:cNvPr>
            <p:cNvSpPr/>
            <p:nvPr/>
          </p:nvSpPr>
          <p:spPr>
            <a:xfrm>
              <a:off x="4409318" y="6655528"/>
              <a:ext cx="1058046" cy="215444"/>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875" dirty="0">
                  <a:solidFill>
                    <a:srgbClr val="FFFFFF"/>
                  </a:solidFill>
                  <a:latin typeface="Amazon Ember"/>
                </a:rPr>
                <a:t>Kube-proxy</a:t>
              </a:r>
            </a:p>
          </p:txBody>
        </p:sp>
        <p:sp>
          <p:nvSpPr>
            <p:cNvPr id="97" name="Rectangle 96">
              <a:extLst>
                <a:ext uri="{FF2B5EF4-FFF2-40B4-BE49-F238E27FC236}">
                  <a16:creationId xmlns:a16="http://schemas.microsoft.com/office/drawing/2014/main" id="{8F9DE311-D8CA-6941-A683-9BEFA1CF7825}"/>
                </a:ext>
              </a:extLst>
            </p:cNvPr>
            <p:cNvSpPr/>
            <p:nvPr/>
          </p:nvSpPr>
          <p:spPr>
            <a:xfrm>
              <a:off x="8911316" y="6302688"/>
              <a:ext cx="1058046" cy="215444"/>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875" dirty="0">
                  <a:solidFill>
                    <a:srgbClr val="FFFFFF"/>
                  </a:solidFill>
                  <a:latin typeface="Amazon Ember"/>
                </a:rPr>
                <a:t>Kubelet</a:t>
              </a:r>
            </a:p>
          </p:txBody>
        </p:sp>
        <p:sp>
          <p:nvSpPr>
            <p:cNvPr id="105" name="Rounded Rectangle 14">
              <a:extLst>
                <a:ext uri="{FF2B5EF4-FFF2-40B4-BE49-F238E27FC236}">
                  <a16:creationId xmlns:a16="http://schemas.microsoft.com/office/drawing/2014/main" id="{B11BA147-B701-0F4F-9AC8-B12AB762E019}"/>
                </a:ext>
              </a:extLst>
            </p:cNvPr>
            <p:cNvSpPr/>
            <p:nvPr/>
          </p:nvSpPr>
          <p:spPr>
            <a:xfrm>
              <a:off x="8663605" y="5560392"/>
              <a:ext cx="1532182" cy="1700344"/>
            </a:xfrm>
            <a:prstGeom prst="rect">
              <a:avLst/>
            </a:prstGeom>
            <a:noFill/>
            <a:ln w="6350">
              <a:solidFill>
                <a:schemeClr val="accent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571477">
                <a:defRPr/>
              </a:pPr>
              <a:endParaRPr lang="en-US" sz="1125" dirty="0">
                <a:solidFill>
                  <a:srgbClr val="002D43"/>
                </a:solidFill>
                <a:latin typeface="Amazon Ember"/>
                <a:cs typeface="Helvetica Neue"/>
              </a:endParaRPr>
            </a:p>
          </p:txBody>
        </p:sp>
        <p:sp>
          <p:nvSpPr>
            <p:cNvPr id="106" name="TextBox 105">
              <a:extLst>
                <a:ext uri="{FF2B5EF4-FFF2-40B4-BE49-F238E27FC236}">
                  <a16:creationId xmlns:a16="http://schemas.microsoft.com/office/drawing/2014/main" id="{D8C25C17-5A33-E54A-ADD8-B536709B8078}"/>
                </a:ext>
              </a:extLst>
            </p:cNvPr>
            <p:cNvSpPr txBox="1">
              <a:spLocks noChangeArrowheads="1"/>
            </p:cNvSpPr>
            <p:nvPr/>
          </p:nvSpPr>
          <p:spPr bwMode="auto">
            <a:xfrm>
              <a:off x="8741416" y="7131076"/>
              <a:ext cx="432173" cy="222984"/>
            </a:xfrm>
            <a:prstGeom prst="rect">
              <a:avLst/>
            </a:prstGeom>
            <a:solidFill>
              <a:srgbClr val="192850"/>
            </a:solidFill>
            <a:ln w="9525">
              <a:noFill/>
              <a:miter lim="800000"/>
              <a:headEnd/>
              <a:tailEnd/>
            </a:ln>
          </p:spPr>
          <p:txBody>
            <a:bodyPr wrap="square" anchor="t">
              <a:spAutoFit/>
            </a:bodyPr>
            <a:lstStyle/>
            <a:p>
              <a:pPr algn="ctr" defTabSz="571477"/>
              <a:r>
                <a:rPr lang="en-US" sz="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AZ 2</a:t>
              </a:r>
            </a:p>
          </p:txBody>
        </p:sp>
        <p:sp>
          <p:nvSpPr>
            <p:cNvPr id="108" name="Rectangle 107">
              <a:extLst>
                <a:ext uri="{FF2B5EF4-FFF2-40B4-BE49-F238E27FC236}">
                  <a16:creationId xmlns:a16="http://schemas.microsoft.com/office/drawing/2014/main" id="{14C83FC1-764E-A847-A4B1-86AD3C20C1DF}"/>
                </a:ext>
              </a:extLst>
            </p:cNvPr>
            <p:cNvSpPr/>
            <p:nvPr/>
          </p:nvSpPr>
          <p:spPr>
            <a:xfrm>
              <a:off x="8788294" y="5677940"/>
              <a:ext cx="1304092" cy="1354489"/>
            </a:xfrm>
            <a:prstGeom prst="rect">
              <a:avLst/>
            </a:prstGeom>
            <a:noFill/>
            <a:ln w="12700" cap="flat" cmpd="sng" algn="ctr">
              <a:solidFill>
                <a:srgbClr val="FF9900"/>
              </a:solidFill>
              <a:prstDash val="solid"/>
              <a:miter lim="800000"/>
            </a:ln>
            <a:effectLst/>
          </p:spPr>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defTabSz="761970">
                <a:defRPr/>
              </a:pPr>
              <a:r>
                <a:rPr lang="en-US" sz="917" kern="0" dirty="0">
                  <a:ln w="0"/>
                  <a:solidFill>
                    <a:srgbClr val="FF9900"/>
                  </a:solidFill>
                  <a:latin typeface="Arial" panose="020B0604020202020204"/>
                </a:rPr>
                <a:t>Worker node</a:t>
              </a:r>
            </a:p>
          </p:txBody>
        </p:sp>
        <p:pic>
          <p:nvPicPr>
            <p:cNvPr id="109" name="Graphic 108">
              <a:extLst>
                <a:ext uri="{FF2B5EF4-FFF2-40B4-BE49-F238E27FC236}">
                  <a16:creationId xmlns:a16="http://schemas.microsoft.com/office/drawing/2014/main" id="{9FC0902E-E533-124B-B740-8935D6CBC1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92402" y="5673656"/>
              <a:ext cx="330200" cy="330200"/>
            </a:xfrm>
            <a:prstGeom prst="rect">
              <a:avLst/>
            </a:prstGeom>
          </p:spPr>
        </p:pic>
        <p:sp>
          <p:nvSpPr>
            <p:cNvPr id="110" name="Rectangle 109">
              <a:extLst>
                <a:ext uri="{FF2B5EF4-FFF2-40B4-BE49-F238E27FC236}">
                  <a16:creationId xmlns:a16="http://schemas.microsoft.com/office/drawing/2014/main" id="{CA9CA8EF-0361-B345-B34D-77D0EF75C6BF}"/>
                </a:ext>
              </a:extLst>
            </p:cNvPr>
            <p:cNvSpPr/>
            <p:nvPr/>
          </p:nvSpPr>
          <p:spPr>
            <a:xfrm>
              <a:off x="8911316" y="6635680"/>
              <a:ext cx="1058046" cy="215444"/>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875" dirty="0">
                  <a:solidFill>
                    <a:srgbClr val="FFFFFF"/>
                  </a:solidFill>
                  <a:latin typeface="Amazon Ember"/>
                </a:rPr>
                <a:t>Kube-proxy</a:t>
              </a:r>
            </a:p>
          </p:txBody>
        </p:sp>
        <p:cxnSp>
          <p:nvCxnSpPr>
            <p:cNvPr id="49" name="Straight Arrow Connector 48">
              <a:extLst>
                <a:ext uri="{FF2B5EF4-FFF2-40B4-BE49-F238E27FC236}">
                  <a16:creationId xmlns:a16="http://schemas.microsoft.com/office/drawing/2014/main" id="{BF8C25D7-CB07-3F48-B2C8-D4E03937DA80}"/>
                </a:ext>
              </a:extLst>
            </p:cNvPr>
            <p:cNvCxnSpPr>
              <a:cxnSpLocks/>
              <a:endCxn id="26" idx="1"/>
            </p:cNvCxnSpPr>
            <p:nvPr/>
          </p:nvCxnSpPr>
          <p:spPr>
            <a:xfrm flipV="1">
              <a:off x="9001723" y="4947476"/>
              <a:ext cx="1878419"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Title 4">
            <a:extLst>
              <a:ext uri="{FF2B5EF4-FFF2-40B4-BE49-F238E27FC236}">
                <a16:creationId xmlns:a16="http://schemas.microsoft.com/office/drawing/2014/main" id="{43B2A9F8-C5CB-2C43-AD2C-DE80C4162E6D}"/>
              </a:ext>
            </a:extLst>
          </p:cNvPr>
          <p:cNvSpPr>
            <a:spLocks noGrp="1"/>
          </p:cNvSpPr>
          <p:nvPr>
            <p:ph type="title"/>
          </p:nvPr>
        </p:nvSpPr>
        <p:spPr/>
        <p:txBody>
          <a:bodyPr/>
          <a:lstStyle/>
          <a:p>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Private EKS API Endpoints</a:t>
            </a:r>
          </a:p>
        </p:txBody>
      </p:sp>
    </p:spTree>
    <p:extLst>
      <p:ext uri="{BB962C8B-B14F-4D97-AF65-F5344CB8AC3E}">
        <p14:creationId xmlns:p14="http://schemas.microsoft.com/office/powerpoint/2010/main" val="5385506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457199" y="153248"/>
            <a:ext cx="11262360" cy="1143000"/>
          </a:xfrm>
        </p:spPr>
        <p:txBody>
          <a:bodyPr/>
          <a:lstStyle/>
          <a:p>
            <a:r>
              <a:rPr lang="en-US" b="0" dirty="0">
                <a:latin typeface="Amazon Ember Light" panose="020B0403020204020204" pitchFamily="34" charset="0"/>
                <a:ea typeface="Amazon Ember Light" panose="020B0403020204020204" pitchFamily="34" charset="0"/>
                <a:cs typeface="Amazon Ember Light" panose="020B0403020204020204" pitchFamily="34" charset="0"/>
              </a:rPr>
              <a:t>Pod Networking with EKS</a:t>
            </a:r>
          </a:p>
        </p:txBody>
      </p:sp>
      <p:sp>
        <p:nvSpPr>
          <p:cNvPr id="14" name="TextBox 32">
            <a:extLst>
              <a:ext uri="{FF2B5EF4-FFF2-40B4-BE49-F238E27FC236}">
                <a16:creationId xmlns:a16="http://schemas.microsoft.com/office/drawing/2014/main" id="{8F20D31E-60C6-DD4A-B598-4F751F62917D}"/>
              </a:ext>
            </a:extLst>
          </p:cNvPr>
          <p:cNvSpPr txBox="1">
            <a:spLocks noChangeArrowheads="1"/>
          </p:cNvSpPr>
          <p:nvPr/>
        </p:nvSpPr>
        <p:spPr bwMode="auto">
          <a:xfrm>
            <a:off x="4595037" y="4671311"/>
            <a:ext cx="830690" cy="265457"/>
          </a:xfrm>
          <a:prstGeom prst="rect">
            <a:avLst/>
          </a:prstGeom>
          <a:noFill/>
          <a:ln w="9525">
            <a:noFill/>
            <a:miter lim="800000"/>
            <a:headEnd/>
            <a:tailEnd/>
          </a:ln>
        </p:spPr>
        <p:txBody>
          <a:bodyPr wrap="square">
            <a:spAutoFit/>
          </a:bodyPr>
          <a:lstStyle/>
          <a:p>
            <a:pPr algn="ctr" defTabSz="609576"/>
            <a:r>
              <a:rPr lang="en-US" sz="1125" b="1" dirty="0">
                <a:solidFill>
                  <a:srgbClr val="FFFFFF"/>
                </a:solidFill>
                <a:latin typeface="Amazon Ember"/>
                <a:ea typeface="Verdana" pitchFamily="34" charset="0"/>
                <a:cs typeface="Helvetica Neue"/>
              </a:rPr>
              <a:t>ENI</a:t>
            </a:r>
          </a:p>
        </p:txBody>
      </p:sp>
      <p:sp>
        <p:nvSpPr>
          <p:cNvPr id="16" name="TextBox 32">
            <a:extLst>
              <a:ext uri="{FF2B5EF4-FFF2-40B4-BE49-F238E27FC236}">
                <a16:creationId xmlns:a16="http://schemas.microsoft.com/office/drawing/2014/main" id="{2A5D332C-8E91-7544-B184-33CEDF05E4FB}"/>
              </a:ext>
            </a:extLst>
          </p:cNvPr>
          <p:cNvSpPr txBox="1">
            <a:spLocks noChangeArrowheads="1"/>
          </p:cNvSpPr>
          <p:nvPr/>
        </p:nvSpPr>
        <p:spPr bwMode="auto">
          <a:xfrm>
            <a:off x="3155988" y="5311555"/>
            <a:ext cx="878447" cy="461665"/>
          </a:xfrm>
          <a:prstGeom prst="rect">
            <a:avLst/>
          </a:prstGeom>
          <a:solidFill>
            <a:schemeClr val="accent5">
              <a:alpha val="0"/>
            </a:schemeClr>
          </a:solidFill>
          <a:ln w="9525">
            <a:noFill/>
            <a:miter lim="800000"/>
            <a:headEnd/>
            <a:tailEnd/>
          </a:ln>
        </p:spPr>
        <p:txBody>
          <a:bodyPr wrap="none" lIns="0" tIns="0" rIns="0" bIns="0">
            <a:spAutoFit/>
          </a:bodyPr>
          <a:lstStyle/>
          <a:p>
            <a:pPr algn="ctr" defTabSz="609576"/>
            <a:r>
              <a:rPr lang="en-US" sz="1000" b="1" dirty="0">
                <a:solidFill>
                  <a:srgbClr val="FFFFFF"/>
                </a:solidFill>
                <a:latin typeface="Amazon Ember"/>
                <a:ea typeface="Verdana" pitchFamily="34" charset="0"/>
                <a:cs typeface="Helvetica Neue"/>
              </a:rPr>
              <a:t>Secondary IPs:</a:t>
            </a:r>
          </a:p>
          <a:p>
            <a:pPr algn="ctr" defTabSz="609576"/>
            <a:r>
              <a:rPr lang="en-US" sz="1000" b="1" dirty="0">
                <a:solidFill>
                  <a:srgbClr val="FFFFFF"/>
                </a:solidFill>
                <a:latin typeface="Amazon Ember"/>
                <a:ea typeface="Verdana" pitchFamily="34" charset="0"/>
                <a:cs typeface="Helvetica Neue"/>
              </a:rPr>
              <a:t>10.0.0.1</a:t>
            </a:r>
          </a:p>
          <a:p>
            <a:pPr algn="ctr" defTabSz="609576"/>
            <a:r>
              <a:rPr lang="en-US" sz="1000" b="1" dirty="0">
                <a:solidFill>
                  <a:srgbClr val="FFFFFF"/>
                </a:solidFill>
                <a:latin typeface="Amazon Ember"/>
                <a:ea typeface="Verdana" pitchFamily="34" charset="0"/>
                <a:cs typeface="Helvetica Neue"/>
              </a:rPr>
              <a:t>10.0.0.2</a:t>
            </a:r>
          </a:p>
        </p:txBody>
      </p:sp>
      <p:cxnSp>
        <p:nvCxnSpPr>
          <p:cNvPr id="17" name="Elbow Connector 16">
            <a:extLst>
              <a:ext uri="{FF2B5EF4-FFF2-40B4-BE49-F238E27FC236}">
                <a16:creationId xmlns:a16="http://schemas.microsoft.com/office/drawing/2014/main" id="{C96C2BA8-D9F7-FE40-AE76-74C5BA9656ED}"/>
              </a:ext>
            </a:extLst>
          </p:cNvPr>
          <p:cNvCxnSpPr>
            <a:cxnSpLocks/>
          </p:cNvCxnSpPr>
          <p:nvPr/>
        </p:nvCxnSpPr>
        <p:spPr>
          <a:xfrm rot="16200000" flipV="1">
            <a:off x="3705849" y="2726467"/>
            <a:ext cx="1590828" cy="1061967"/>
          </a:xfrm>
          <a:prstGeom prst="bentConnector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6C2BEA79-18F7-544A-8811-AFD241FAAE14}"/>
              </a:ext>
            </a:extLst>
          </p:cNvPr>
          <p:cNvCxnSpPr>
            <a:cxnSpLocks/>
          </p:cNvCxnSpPr>
          <p:nvPr/>
        </p:nvCxnSpPr>
        <p:spPr>
          <a:xfrm rot="10800000">
            <a:off x="3180642" y="3778388"/>
            <a:ext cx="1561823" cy="572830"/>
          </a:xfrm>
          <a:prstGeom prst="bentConnector3">
            <a:avLst>
              <a:gd name="adj1" fmla="val 50000"/>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36">
            <a:extLst>
              <a:ext uri="{FF2B5EF4-FFF2-40B4-BE49-F238E27FC236}">
                <a16:creationId xmlns:a16="http://schemas.microsoft.com/office/drawing/2014/main" id="{51C0FF1B-83AE-2A41-A054-9511ACDBF28C}"/>
              </a:ext>
            </a:extLst>
          </p:cNvPr>
          <p:cNvSpPr txBox="1">
            <a:spLocks noChangeArrowheads="1"/>
          </p:cNvSpPr>
          <p:nvPr/>
        </p:nvSpPr>
        <p:spPr bwMode="auto">
          <a:xfrm>
            <a:off x="3021044" y="2844580"/>
            <a:ext cx="1276128" cy="246221"/>
          </a:xfrm>
          <a:prstGeom prst="rect">
            <a:avLst/>
          </a:prstGeom>
          <a:noFill/>
          <a:ln w="9525">
            <a:noFill/>
            <a:miter lim="800000"/>
            <a:headEnd/>
            <a:tailEnd/>
          </a:ln>
        </p:spPr>
        <p:txBody>
          <a:bodyPr>
            <a:spAutoFit/>
          </a:bodyPr>
          <a:lstStyle/>
          <a:p>
            <a:pPr algn="ctr" defTabSz="609576"/>
            <a:r>
              <a:rPr lang="en-US" sz="1000" b="1" dirty="0">
                <a:solidFill>
                  <a:srgbClr val="FFFFFF"/>
                </a:solidFill>
                <a:latin typeface="Amazon Ember"/>
                <a:ea typeface="Verdana" pitchFamily="34" charset="0"/>
              </a:rPr>
              <a:t>10.0.0.1</a:t>
            </a:r>
          </a:p>
        </p:txBody>
      </p:sp>
      <p:sp>
        <p:nvSpPr>
          <p:cNvPr id="20" name="TextBox 36">
            <a:extLst>
              <a:ext uri="{FF2B5EF4-FFF2-40B4-BE49-F238E27FC236}">
                <a16:creationId xmlns:a16="http://schemas.microsoft.com/office/drawing/2014/main" id="{03A41C03-8E31-5C49-A6A6-2246317B8362}"/>
              </a:ext>
            </a:extLst>
          </p:cNvPr>
          <p:cNvSpPr txBox="1">
            <a:spLocks noChangeArrowheads="1"/>
          </p:cNvSpPr>
          <p:nvPr/>
        </p:nvSpPr>
        <p:spPr bwMode="auto">
          <a:xfrm>
            <a:off x="2174821" y="4229531"/>
            <a:ext cx="1276128" cy="246221"/>
          </a:xfrm>
          <a:prstGeom prst="rect">
            <a:avLst/>
          </a:prstGeom>
          <a:noFill/>
          <a:ln w="9525">
            <a:noFill/>
            <a:miter lim="800000"/>
            <a:headEnd/>
            <a:tailEnd/>
          </a:ln>
        </p:spPr>
        <p:txBody>
          <a:bodyPr>
            <a:spAutoFit/>
          </a:bodyPr>
          <a:lstStyle/>
          <a:p>
            <a:pPr algn="ctr" defTabSz="609576"/>
            <a:r>
              <a:rPr lang="en-US" sz="1000" b="1" dirty="0">
                <a:solidFill>
                  <a:srgbClr val="FFFFFF"/>
                </a:solidFill>
                <a:latin typeface="Amazon Ember"/>
                <a:ea typeface="Verdana" pitchFamily="34" charset="0"/>
              </a:rPr>
              <a:t>10.0.0.2</a:t>
            </a:r>
          </a:p>
        </p:txBody>
      </p:sp>
      <p:sp>
        <p:nvSpPr>
          <p:cNvPr id="26" name="TextBox 32">
            <a:extLst>
              <a:ext uri="{FF2B5EF4-FFF2-40B4-BE49-F238E27FC236}">
                <a16:creationId xmlns:a16="http://schemas.microsoft.com/office/drawing/2014/main" id="{BE28BE9E-31AB-194A-9FEF-4DEF55E75239}"/>
              </a:ext>
            </a:extLst>
          </p:cNvPr>
          <p:cNvSpPr txBox="1">
            <a:spLocks noChangeArrowheads="1"/>
          </p:cNvSpPr>
          <p:nvPr/>
        </p:nvSpPr>
        <p:spPr bwMode="auto">
          <a:xfrm>
            <a:off x="6566350" y="1937361"/>
            <a:ext cx="830690" cy="265457"/>
          </a:xfrm>
          <a:prstGeom prst="rect">
            <a:avLst/>
          </a:prstGeom>
          <a:noFill/>
          <a:ln w="9525">
            <a:noFill/>
            <a:miter lim="800000"/>
            <a:headEnd/>
            <a:tailEnd/>
          </a:ln>
        </p:spPr>
        <p:txBody>
          <a:bodyPr wrap="square">
            <a:spAutoFit/>
          </a:bodyPr>
          <a:lstStyle/>
          <a:p>
            <a:pPr algn="ctr" defTabSz="609576"/>
            <a:r>
              <a:rPr lang="en-US" sz="1125" b="1" dirty="0">
                <a:solidFill>
                  <a:srgbClr val="FFFFFF"/>
                </a:solidFill>
                <a:latin typeface="Amazon Ember"/>
                <a:ea typeface="Verdana" pitchFamily="34" charset="0"/>
                <a:cs typeface="Helvetica Neue"/>
              </a:rPr>
              <a:t>ENI</a:t>
            </a:r>
          </a:p>
        </p:txBody>
      </p:sp>
      <p:sp>
        <p:nvSpPr>
          <p:cNvPr id="27" name="TextBox 26">
            <a:extLst>
              <a:ext uri="{FF2B5EF4-FFF2-40B4-BE49-F238E27FC236}">
                <a16:creationId xmlns:a16="http://schemas.microsoft.com/office/drawing/2014/main" id="{BBF1ED12-1F12-EF47-9493-A0F6A7416FB5}"/>
              </a:ext>
            </a:extLst>
          </p:cNvPr>
          <p:cNvSpPr txBox="1"/>
          <p:nvPr/>
        </p:nvSpPr>
        <p:spPr>
          <a:xfrm>
            <a:off x="10327468" y="702349"/>
            <a:ext cx="184731" cy="265457"/>
          </a:xfrm>
          <a:prstGeom prst="rect">
            <a:avLst/>
          </a:prstGeom>
          <a:noFill/>
        </p:spPr>
        <p:txBody>
          <a:bodyPr wrap="none" rtlCol="0">
            <a:spAutoFit/>
          </a:bodyPr>
          <a:lstStyle/>
          <a:p>
            <a:pPr defTabSz="609576"/>
            <a:endParaRPr lang="en-US" sz="1125" dirty="0">
              <a:solidFill>
                <a:srgbClr val="002D43"/>
              </a:solidFill>
              <a:latin typeface="Amazon Ember"/>
            </a:endParaRPr>
          </a:p>
        </p:txBody>
      </p:sp>
      <p:cxnSp>
        <p:nvCxnSpPr>
          <p:cNvPr id="28" name="Elbow Connector 27">
            <a:extLst>
              <a:ext uri="{FF2B5EF4-FFF2-40B4-BE49-F238E27FC236}">
                <a16:creationId xmlns:a16="http://schemas.microsoft.com/office/drawing/2014/main" id="{FA0995DA-09FB-694C-ADB3-C5571684D4F3}"/>
              </a:ext>
            </a:extLst>
          </p:cNvPr>
          <p:cNvCxnSpPr>
            <a:cxnSpLocks/>
          </p:cNvCxnSpPr>
          <p:nvPr/>
        </p:nvCxnSpPr>
        <p:spPr>
          <a:xfrm rot="10800000" flipV="1">
            <a:off x="7302243" y="2286770"/>
            <a:ext cx="1653015" cy="354618"/>
          </a:xfrm>
          <a:prstGeom prst="bentConnector3">
            <a:avLst>
              <a:gd name="adj1" fmla="val 50000"/>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AD70714D-AA35-2249-8EA9-36B97C23B097}"/>
              </a:ext>
            </a:extLst>
          </p:cNvPr>
          <p:cNvCxnSpPr>
            <a:cxnSpLocks/>
          </p:cNvCxnSpPr>
          <p:nvPr/>
        </p:nvCxnSpPr>
        <p:spPr>
          <a:xfrm rot="16200000" flipH="1">
            <a:off x="7528014" y="2425099"/>
            <a:ext cx="880923" cy="1973562"/>
          </a:xfrm>
          <a:prstGeom prst="bentConnector2">
            <a:avLst/>
          </a:prstGeom>
          <a:ln w="63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36">
            <a:extLst>
              <a:ext uri="{FF2B5EF4-FFF2-40B4-BE49-F238E27FC236}">
                <a16:creationId xmlns:a16="http://schemas.microsoft.com/office/drawing/2014/main" id="{FF29470D-2DEC-8045-9328-953454590DD0}"/>
              </a:ext>
            </a:extLst>
          </p:cNvPr>
          <p:cNvSpPr txBox="1">
            <a:spLocks noChangeArrowheads="1"/>
          </p:cNvSpPr>
          <p:nvPr/>
        </p:nvSpPr>
        <p:spPr bwMode="auto">
          <a:xfrm>
            <a:off x="8686923" y="2676450"/>
            <a:ext cx="1276128" cy="246221"/>
          </a:xfrm>
          <a:prstGeom prst="rect">
            <a:avLst/>
          </a:prstGeom>
          <a:noFill/>
          <a:ln w="9525">
            <a:noFill/>
            <a:miter lim="800000"/>
            <a:headEnd/>
            <a:tailEnd/>
          </a:ln>
        </p:spPr>
        <p:txBody>
          <a:bodyPr>
            <a:spAutoFit/>
          </a:bodyPr>
          <a:lstStyle/>
          <a:p>
            <a:pPr algn="ctr" defTabSz="609576"/>
            <a:r>
              <a:rPr lang="en-US" sz="1000" b="1" dirty="0">
                <a:solidFill>
                  <a:srgbClr val="FFFFFF"/>
                </a:solidFill>
                <a:latin typeface="Amazon Ember"/>
                <a:ea typeface="Verdana" pitchFamily="34" charset="0"/>
              </a:rPr>
              <a:t>10.0.0.20</a:t>
            </a:r>
          </a:p>
        </p:txBody>
      </p:sp>
      <p:sp>
        <p:nvSpPr>
          <p:cNvPr id="31" name="TextBox 36">
            <a:extLst>
              <a:ext uri="{FF2B5EF4-FFF2-40B4-BE49-F238E27FC236}">
                <a16:creationId xmlns:a16="http://schemas.microsoft.com/office/drawing/2014/main" id="{8A26532A-8BB3-B749-9994-C28B66826363}"/>
              </a:ext>
            </a:extLst>
          </p:cNvPr>
          <p:cNvSpPr txBox="1">
            <a:spLocks noChangeArrowheads="1"/>
          </p:cNvSpPr>
          <p:nvPr/>
        </p:nvSpPr>
        <p:spPr bwMode="auto">
          <a:xfrm>
            <a:off x="8649054" y="4242749"/>
            <a:ext cx="1276128" cy="246221"/>
          </a:xfrm>
          <a:prstGeom prst="rect">
            <a:avLst/>
          </a:prstGeom>
          <a:noFill/>
          <a:ln w="9525">
            <a:noFill/>
            <a:miter lim="800000"/>
            <a:headEnd/>
            <a:tailEnd/>
          </a:ln>
        </p:spPr>
        <p:txBody>
          <a:bodyPr>
            <a:spAutoFit/>
          </a:bodyPr>
          <a:lstStyle/>
          <a:p>
            <a:pPr algn="ctr" defTabSz="609576"/>
            <a:r>
              <a:rPr lang="en-US" sz="1000" b="1" dirty="0">
                <a:solidFill>
                  <a:srgbClr val="FFFFFF"/>
                </a:solidFill>
                <a:latin typeface="Amazon Ember"/>
                <a:ea typeface="Verdana" pitchFamily="34" charset="0"/>
              </a:rPr>
              <a:t> 10.0.0.22</a:t>
            </a:r>
          </a:p>
        </p:txBody>
      </p:sp>
      <p:sp>
        <p:nvSpPr>
          <p:cNvPr id="32" name="TextBox 32">
            <a:extLst>
              <a:ext uri="{FF2B5EF4-FFF2-40B4-BE49-F238E27FC236}">
                <a16:creationId xmlns:a16="http://schemas.microsoft.com/office/drawing/2014/main" id="{C265381D-6FE9-E34E-AC8B-4F56AD343450}"/>
              </a:ext>
            </a:extLst>
          </p:cNvPr>
          <p:cNvSpPr txBox="1">
            <a:spLocks noChangeArrowheads="1"/>
          </p:cNvSpPr>
          <p:nvPr/>
        </p:nvSpPr>
        <p:spPr bwMode="auto">
          <a:xfrm>
            <a:off x="7938108" y="5252695"/>
            <a:ext cx="878447" cy="461665"/>
          </a:xfrm>
          <a:prstGeom prst="rect">
            <a:avLst/>
          </a:prstGeom>
          <a:solidFill>
            <a:schemeClr val="accent5">
              <a:alpha val="0"/>
            </a:schemeClr>
          </a:solidFill>
          <a:ln w="9525">
            <a:noFill/>
            <a:miter lim="800000"/>
            <a:headEnd/>
            <a:tailEnd/>
          </a:ln>
        </p:spPr>
        <p:txBody>
          <a:bodyPr wrap="none" lIns="0" tIns="0" rIns="0" bIns="0">
            <a:spAutoFit/>
          </a:bodyPr>
          <a:lstStyle/>
          <a:p>
            <a:pPr algn="ctr" defTabSz="609576"/>
            <a:r>
              <a:rPr lang="en-US" sz="1000" b="1" dirty="0">
                <a:solidFill>
                  <a:srgbClr val="FFFFFF"/>
                </a:solidFill>
                <a:latin typeface="Amazon Ember"/>
                <a:ea typeface="Verdana" pitchFamily="34" charset="0"/>
                <a:cs typeface="Helvetica Neue"/>
              </a:rPr>
              <a:t>Secondary IPs:</a:t>
            </a:r>
          </a:p>
          <a:p>
            <a:pPr algn="ctr" defTabSz="609576"/>
            <a:r>
              <a:rPr lang="en-US" sz="1000" b="1" dirty="0">
                <a:solidFill>
                  <a:srgbClr val="FFFFFF"/>
                </a:solidFill>
                <a:latin typeface="Amazon Ember"/>
                <a:ea typeface="Verdana" pitchFamily="34" charset="0"/>
                <a:cs typeface="Helvetica Neue"/>
              </a:rPr>
              <a:t>10.0.0.20</a:t>
            </a:r>
          </a:p>
          <a:p>
            <a:pPr algn="ctr" defTabSz="609576"/>
            <a:r>
              <a:rPr lang="en-US" sz="1000" b="1" dirty="0">
                <a:solidFill>
                  <a:srgbClr val="FFFFFF"/>
                </a:solidFill>
                <a:latin typeface="Amazon Ember"/>
                <a:ea typeface="Verdana" pitchFamily="34" charset="0"/>
                <a:cs typeface="Helvetica Neue"/>
              </a:rPr>
              <a:t>10.0.0.22</a:t>
            </a:r>
          </a:p>
        </p:txBody>
      </p:sp>
      <p:sp>
        <p:nvSpPr>
          <p:cNvPr id="33" name="TextBox 32">
            <a:extLst>
              <a:ext uri="{FF2B5EF4-FFF2-40B4-BE49-F238E27FC236}">
                <a16:creationId xmlns:a16="http://schemas.microsoft.com/office/drawing/2014/main" id="{D18727E7-E6D8-EA40-A40C-B7A88BDB50C9}"/>
              </a:ext>
            </a:extLst>
          </p:cNvPr>
          <p:cNvSpPr txBox="1"/>
          <p:nvPr/>
        </p:nvSpPr>
        <p:spPr>
          <a:xfrm>
            <a:off x="2138370" y="1038659"/>
            <a:ext cx="1532792" cy="246221"/>
          </a:xfrm>
          <a:prstGeom prst="rect">
            <a:avLst/>
          </a:prstGeom>
          <a:solidFill>
            <a:schemeClr val="accent5">
              <a:alpha val="0"/>
            </a:schemeClr>
          </a:solidFill>
        </p:spPr>
        <p:txBody>
          <a:bodyPr wrap="none" rtlCol="0">
            <a:spAutoFit/>
          </a:bodyPr>
          <a:lstStyle/>
          <a:p>
            <a:pPr algn="ctr" defTabSz="609576"/>
            <a:r>
              <a:rPr lang="en-US" sz="1000" b="1" dirty="0">
                <a:solidFill>
                  <a:srgbClr val="FFFFFF"/>
                </a:solidFill>
                <a:latin typeface="Amazon Ember"/>
                <a:ea typeface="Verdana" pitchFamily="34" charset="0"/>
              </a:rPr>
              <a:t>ec2.associateaddress()</a:t>
            </a:r>
          </a:p>
        </p:txBody>
      </p:sp>
      <p:sp>
        <p:nvSpPr>
          <p:cNvPr id="34" name="TextBox 37">
            <a:extLst>
              <a:ext uri="{FF2B5EF4-FFF2-40B4-BE49-F238E27FC236}">
                <a16:creationId xmlns:a16="http://schemas.microsoft.com/office/drawing/2014/main" id="{652E94D4-F752-884B-B0EB-8C3167D931D1}"/>
              </a:ext>
            </a:extLst>
          </p:cNvPr>
          <p:cNvSpPr txBox="1">
            <a:spLocks noChangeArrowheads="1"/>
          </p:cNvSpPr>
          <p:nvPr/>
        </p:nvSpPr>
        <p:spPr bwMode="auto">
          <a:xfrm>
            <a:off x="5166017" y="5752029"/>
            <a:ext cx="1701503" cy="400110"/>
          </a:xfrm>
          <a:prstGeom prst="rect">
            <a:avLst/>
          </a:prstGeom>
          <a:noFill/>
          <a:ln w="9525">
            <a:noFill/>
            <a:miter lim="800000"/>
            <a:headEnd/>
            <a:tailEnd/>
          </a:ln>
        </p:spPr>
        <p:txBody>
          <a:bodyPr>
            <a:spAutoFit/>
          </a:bodyPr>
          <a:lstStyle/>
          <a:p>
            <a:pPr algn="ctr" defTabSz="609576"/>
            <a:r>
              <a:rPr lang="en-US" sz="1000" b="1" dirty="0">
                <a:solidFill>
                  <a:srgbClr val="FFFFFF"/>
                </a:solidFill>
                <a:latin typeface="Amazon Ember"/>
                <a:ea typeface="Verdana" pitchFamily="34" charset="0"/>
              </a:rPr>
              <a:t>VPC Subnet – 10.0.0.0/24</a:t>
            </a:r>
          </a:p>
        </p:txBody>
      </p:sp>
      <p:sp>
        <p:nvSpPr>
          <p:cNvPr id="35" name="TextBox 36">
            <a:extLst>
              <a:ext uri="{FF2B5EF4-FFF2-40B4-BE49-F238E27FC236}">
                <a16:creationId xmlns:a16="http://schemas.microsoft.com/office/drawing/2014/main" id="{B214579E-843F-B345-8152-14879C66ECDC}"/>
              </a:ext>
            </a:extLst>
          </p:cNvPr>
          <p:cNvSpPr txBox="1">
            <a:spLocks noChangeArrowheads="1"/>
          </p:cNvSpPr>
          <p:nvPr/>
        </p:nvSpPr>
        <p:spPr bwMode="auto">
          <a:xfrm>
            <a:off x="2693233" y="4758575"/>
            <a:ext cx="1701503" cy="246221"/>
          </a:xfrm>
          <a:prstGeom prst="rect">
            <a:avLst/>
          </a:prstGeom>
          <a:noFill/>
          <a:ln w="9525">
            <a:noFill/>
            <a:miter lim="800000"/>
            <a:headEnd/>
            <a:tailEnd/>
          </a:ln>
        </p:spPr>
        <p:txBody>
          <a:bodyPr>
            <a:spAutoFit/>
          </a:bodyPr>
          <a:lstStyle/>
          <a:p>
            <a:pPr algn="ctr" defTabSz="609576"/>
            <a:r>
              <a:rPr lang="en-US" sz="1000" b="1" dirty="0">
                <a:solidFill>
                  <a:srgbClr val="FFFFFF"/>
                </a:solidFill>
                <a:latin typeface="Amazon Ember"/>
                <a:ea typeface="Verdana" pitchFamily="34" charset="0"/>
              </a:rPr>
              <a:t>Instance 1</a:t>
            </a:r>
          </a:p>
        </p:txBody>
      </p:sp>
      <p:sp>
        <p:nvSpPr>
          <p:cNvPr id="36" name="TextBox 36">
            <a:extLst>
              <a:ext uri="{FF2B5EF4-FFF2-40B4-BE49-F238E27FC236}">
                <a16:creationId xmlns:a16="http://schemas.microsoft.com/office/drawing/2014/main" id="{DEDD58BC-C75C-E742-8B6A-98C45AB51F2A}"/>
              </a:ext>
            </a:extLst>
          </p:cNvPr>
          <p:cNvSpPr txBox="1">
            <a:spLocks noChangeArrowheads="1"/>
          </p:cNvSpPr>
          <p:nvPr/>
        </p:nvSpPr>
        <p:spPr bwMode="auto">
          <a:xfrm>
            <a:off x="7550910" y="4758575"/>
            <a:ext cx="1701503" cy="246221"/>
          </a:xfrm>
          <a:prstGeom prst="rect">
            <a:avLst/>
          </a:prstGeom>
          <a:noFill/>
          <a:ln w="9525">
            <a:noFill/>
            <a:miter lim="800000"/>
            <a:headEnd/>
            <a:tailEnd/>
          </a:ln>
        </p:spPr>
        <p:txBody>
          <a:bodyPr>
            <a:spAutoFit/>
          </a:bodyPr>
          <a:lstStyle/>
          <a:p>
            <a:pPr algn="ctr" defTabSz="609576"/>
            <a:r>
              <a:rPr lang="en-US" sz="1000" b="1" dirty="0">
                <a:solidFill>
                  <a:srgbClr val="FFFFFF"/>
                </a:solidFill>
                <a:latin typeface="Amazon Ember"/>
                <a:ea typeface="Verdana" pitchFamily="34" charset="0"/>
              </a:rPr>
              <a:t>Instance 2</a:t>
            </a:r>
          </a:p>
        </p:txBody>
      </p:sp>
      <p:grpSp>
        <p:nvGrpSpPr>
          <p:cNvPr id="38" name="Group 37">
            <a:extLst>
              <a:ext uri="{FF2B5EF4-FFF2-40B4-BE49-F238E27FC236}">
                <a16:creationId xmlns:a16="http://schemas.microsoft.com/office/drawing/2014/main" id="{2ACA5A35-694A-9C43-9531-D65F2F0288EF}"/>
              </a:ext>
            </a:extLst>
          </p:cNvPr>
          <p:cNvGrpSpPr/>
          <p:nvPr/>
        </p:nvGrpSpPr>
        <p:grpSpPr>
          <a:xfrm>
            <a:off x="4726754" y="1738901"/>
            <a:ext cx="675393" cy="669133"/>
            <a:chOff x="3485356" y="1056501"/>
            <a:chExt cx="617538" cy="617538"/>
          </a:xfrm>
        </p:grpSpPr>
        <p:sp>
          <p:nvSpPr>
            <p:cNvPr id="39" name="Oval 38">
              <a:extLst>
                <a:ext uri="{FF2B5EF4-FFF2-40B4-BE49-F238E27FC236}">
                  <a16:creationId xmlns:a16="http://schemas.microsoft.com/office/drawing/2014/main" id="{F952EB02-CFF3-2D4A-8135-26C461009432}"/>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002D43"/>
                </a:solidFill>
                <a:latin typeface="Amazon Ember"/>
              </a:endParaRPr>
            </a:p>
          </p:txBody>
        </p:sp>
        <p:pic>
          <p:nvPicPr>
            <p:cNvPr id="40" name="Picture 39">
              <a:extLst>
                <a:ext uri="{FF2B5EF4-FFF2-40B4-BE49-F238E27FC236}">
                  <a16:creationId xmlns:a16="http://schemas.microsoft.com/office/drawing/2014/main" id="{06F572B9-2FF9-454A-8CB8-23EEC5AA3A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52044" y="1142081"/>
              <a:ext cx="284162" cy="402562"/>
            </a:xfrm>
            <a:prstGeom prst="rect">
              <a:avLst/>
            </a:prstGeom>
          </p:spPr>
        </p:pic>
      </p:grpSp>
      <p:cxnSp>
        <p:nvCxnSpPr>
          <p:cNvPr id="41" name="Connector: Elbow 14">
            <a:extLst>
              <a:ext uri="{FF2B5EF4-FFF2-40B4-BE49-F238E27FC236}">
                <a16:creationId xmlns:a16="http://schemas.microsoft.com/office/drawing/2014/main" id="{C231A789-C783-CB48-BE8C-0CF48B161609}"/>
              </a:ext>
            </a:extLst>
          </p:cNvPr>
          <p:cNvCxnSpPr>
            <a:cxnSpLocks/>
          </p:cNvCxnSpPr>
          <p:nvPr/>
        </p:nvCxnSpPr>
        <p:spPr>
          <a:xfrm rot="10800000">
            <a:off x="2255272" y="1297689"/>
            <a:ext cx="2468331" cy="591976"/>
          </a:xfrm>
          <a:prstGeom prst="bentConnector3">
            <a:avLst>
              <a:gd name="adj1" fmla="val 50000"/>
            </a:avLst>
          </a:prstGeom>
          <a:ln w="63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A3EC8D1-F962-DC47-9852-63B63826AFAE}"/>
              </a:ext>
            </a:extLst>
          </p:cNvPr>
          <p:cNvGrpSpPr/>
          <p:nvPr/>
        </p:nvGrpSpPr>
        <p:grpSpPr>
          <a:xfrm>
            <a:off x="6685216" y="4404166"/>
            <a:ext cx="675393" cy="669133"/>
            <a:chOff x="3485356" y="1056501"/>
            <a:chExt cx="617538" cy="617538"/>
          </a:xfrm>
        </p:grpSpPr>
        <p:sp>
          <p:nvSpPr>
            <p:cNvPr id="43" name="Oval 42">
              <a:extLst>
                <a:ext uri="{FF2B5EF4-FFF2-40B4-BE49-F238E27FC236}">
                  <a16:creationId xmlns:a16="http://schemas.microsoft.com/office/drawing/2014/main" id="{4F5397BD-C186-5C4E-8A25-D043BAA1DB7E}"/>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002D43"/>
                </a:solidFill>
                <a:latin typeface="Amazon Ember"/>
              </a:endParaRPr>
            </a:p>
          </p:txBody>
        </p:sp>
        <p:pic>
          <p:nvPicPr>
            <p:cNvPr id="44" name="Picture 43">
              <a:extLst>
                <a:ext uri="{FF2B5EF4-FFF2-40B4-BE49-F238E27FC236}">
                  <a16:creationId xmlns:a16="http://schemas.microsoft.com/office/drawing/2014/main" id="{02CA4C01-FEB0-8346-A038-318517370A0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52044" y="1142081"/>
              <a:ext cx="284162" cy="402562"/>
            </a:xfrm>
            <a:prstGeom prst="rect">
              <a:avLst/>
            </a:prstGeom>
          </p:spPr>
        </p:pic>
      </p:grpSp>
      <p:pic>
        <p:nvPicPr>
          <p:cNvPr id="47" name="Graphic 46">
            <a:extLst>
              <a:ext uri="{FF2B5EF4-FFF2-40B4-BE49-F238E27FC236}">
                <a16:creationId xmlns:a16="http://schemas.microsoft.com/office/drawing/2014/main" id="{2E7690E8-9511-694D-89B7-62AA8F6D33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281" y="921626"/>
            <a:ext cx="653900" cy="647839"/>
          </a:xfrm>
          <a:prstGeom prst="rect">
            <a:avLst/>
          </a:prstGeom>
        </p:spPr>
      </p:pic>
      <p:sp>
        <p:nvSpPr>
          <p:cNvPr id="48" name="Rectangle 47">
            <a:extLst>
              <a:ext uri="{FF2B5EF4-FFF2-40B4-BE49-F238E27FC236}">
                <a16:creationId xmlns:a16="http://schemas.microsoft.com/office/drawing/2014/main" id="{23467499-46CF-CF48-AA86-B6E50BF89B64}"/>
              </a:ext>
            </a:extLst>
          </p:cNvPr>
          <p:cNvSpPr/>
          <p:nvPr/>
        </p:nvSpPr>
        <p:spPr>
          <a:xfrm>
            <a:off x="1097281" y="921625"/>
            <a:ext cx="9804400" cy="5069083"/>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defTabSz="609576"/>
            <a:r>
              <a:rPr lang="en-US" sz="1000" dirty="0">
                <a:solidFill>
                  <a:srgbClr val="879196"/>
                </a:solidFill>
                <a:latin typeface="Amazon Ember"/>
              </a:rPr>
              <a:t>     </a:t>
            </a:r>
          </a:p>
        </p:txBody>
      </p:sp>
      <p:sp>
        <p:nvSpPr>
          <p:cNvPr id="49" name="Rectangle 48">
            <a:extLst>
              <a:ext uri="{FF2B5EF4-FFF2-40B4-BE49-F238E27FC236}">
                <a16:creationId xmlns:a16="http://schemas.microsoft.com/office/drawing/2014/main" id="{D4150979-2CB3-424A-B337-1BEAF3CC7DD3}"/>
              </a:ext>
            </a:extLst>
          </p:cNvPr>
          <p:cNvSpPr/>
          <p:nvPr/>
        </p:nvSpPr>
        <p:spPr>
          <a:xfrm>
            <a:off x="1786898" y="1684900"/>
            <a:ext cx="3695360" cy="3501596"/>
          </a:xfrm>
          <a:prstGeom prst="rect">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609576"/>
            <a:endParaRPr lang="en-US" sz="1000" dirty="0">
              <a:solidFill>
                <a:srgbClr val="1D8900"/>
              </a:solidFill>
              <a:latin typeface="Amazon Ember"/>
            </a:endParaRPr>
          </a:p>
        </p:txBody>
      </p:sp>
      <p:sp>
        <p:nvSpPr>
          <p:cNvPr id="50" name="Rectangle 49">
            <a:extLst>
              <a:ext uri="{FF2B5EF4-FFF2-40B4-BE49-F238E27FC236}">
                <a16:creationId xmlns:a16="http://schemas.microsoft.com/office/drawing/2014/main" id="{AA37FD13-DF15-084F-89FB-DE9D1A8A9488}"/>
              </a:ext>
            </a:extLst>
          </p:cNvPr>
          <p:cNvSpPr/>
          <p:nvPr/>
        </p:nvSpPr>
        <p:spPr>
          <a:xfrm>
            <a:off x="6566350" y="1680237"/>
            <a:ext cx="3695360" cy="3501596"/>
          </a:xfrm>
          <a:prstGeom prst="rect">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609576"/>
            <a:endParaRPr lang="en-US" sz="1000" dirty="0">
              <a:solidFill>
                <a:srgbClr val="1D8900"/>
              </a:solidFill>
              <a:latin typeface="Amazon Ember"/>
            </a:endParaRPr>
          </a:p>
        </p:txBody>
      </p:sp>
      <p:pic>
        <p:nvPicPr>
          <p:cNvPr id="57" name="Graphic 56">
            <a:extLst>
              <a:ext uri="{FF2B5EF4-FFF2-40B4-BE49-F238E27FC236}">
                <a16:creationId xmlns:a16="http://schemas.microsoft.com/office/drawing/2014/main" id="{317177BD-364C-3746-BD13-B6FB8A84EF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1604" y="2082049"/>
            <a:ext cx="625042" cy="619248"/>
          </a:xfrm>
          <a:prstGeom prst="rect">
            <a:avLst/>
          </a:prstGeom>
        </p:spPr>
      </p:pic>
      <p:pic>
        <p:nvPicPr>
          <p:cNvPr id="58" name="Graphic 57">
            <a:extLst>
              <a:ext uri="{FF2B5EF4-FFF2-40B4-BE49-F238E27FC236}">
                <a16:creationId xmlns:a16="http://schemas.microsoft.com/office/drawing/2014/main" id="{16A5AF9C-0B49-9949-A923-9A4349916C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12465" y="3623499"/>
            <a:ext cx="625042" cy="619248"/>
          </a:xfrm>
          <a:prstGeom prst="rect">
            <a:avLst/>
          </a:prstGeom>
        </p:spPr>
      </p:pic>
      <p:pic>
        <p:nvPicPr>
          <p:cNvPr id="59" name="Graphic 58">
            <a:extLst>
              <a:ext uri="{FF2B5EF4-FFF2-40B4-BE49-F238E27FC236}">
                <a16:creationId xmlns:a16="http://schemas.microsoft.com/office/drawing/2014/main" id="{873B12CB-6D34-B74A-AB39-276D5B1ABF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11237" y="2166229"/>
            <a:ext cx="625042" cy="619248"/>
          </a:xfrm>
          <a:prstGeom prst="rect">
            <a:avLst/>
          </a:prstGeom>
        </p:spPr>
      </p:pic>
      <p:pic>
        <p:nvPicPr>
          <p:cNvPr id="60" name="Graphic 59">
            <a:extLst>
              <a:ext uri="{FF2B5EF4-FFF2-40B4-BE49-F238E27FC236}">
                <a16:creationId xmlns:a16="http://schemas.microsoft.com/office/drawing/2014/main" id="{23BB446E-9F8A-4D44-AE7B-4506F0AE67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0363" y="3582684"/>
            <a:ext cx="625042" cy="619248"/>
          </a:xfrm>
          <a:prstGeom prst="rect">
            <a:avLst/>
          </a:prstGeom>
        </p:spPr>
      </p:pic>
      <p:pic>
        <p:nvPicPr>
          <p:cNvPr id="45" name="Graphic 44">
            <a:extLst>
              <a:ext uri="{FF2B5EF4-FFF2-40B4-BE49-F238E27FC236}">
                <a16:creationId xmlns:a16="http://schemas.microsoft.com/office/drawing/2014/main" id="{6F363705-C1D0-8A47-90D3-BCAA0CB655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4576" y="4071573"/>
            <a:ext cx="643982" cy="638013"/>
          </a:xfrm>
          <a:prstGeom prst="rect">
            <a:avLst/>
          </a:prstGeom>
        </p:spPr>
      </p:pic>
      <p:pic>
        <p:nvPicPr>
          <p:cNvPr id="51" name="Graphic 50">
            <a:extLst>
              <a:ext uri="{FF2B5EF4-FFF2-40B4-BE49-F238E27FC236}">
                <a16:creationId xmlns:a16="http://schemas.microsoft.com/office/drawing/2014/main" id="{51507FA9-745C-184E-8D0C-A60C659EB0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55414" y="2287040"/>
            <a:ext cx="643982" cy="638013"/>
          </a:xfrm>
          <a:prstGeom prst="rect">
            <a:avLst/>
          </a:prstGeom>
        </p:spPr>
      </p:pic>
      <p:sp>
        <p:nvSpPr>
          <p:cNvPr id="3" name="TextBox 2">
            <a:extLst>
              <a:ext uri="{FF2B5EF4-FFF2-40B4-BE49-F238E27FC236}">
                <a16:creationId xmlns:a16="http://schemas.microsoft.com/office/drawing/2014/main" id="{B9C23775-9DA5-714B-B931-7D3A35AEB7AA}"/>
              </a:ext>
            </a:extLst>
          </p:cNvPr>
          <p:cNvSpPr txBox="1"/>
          <p:nvPr/>
        </p:nvSpPr>
        <p:spPr>
          <a:xfrm>
            <a:off x="3165376" y="6042945"/>
            <a:ext cx="5668210" cy="523220"/>
          </a:xfrm>
          <a:prstGeom prst="rect">
            <a:avLst/>
          </a:prstGeom>
          <a:noFill/>
        </p:spPr>
        <p:txBody>
          <a:bodyPr wrap="square" lIns="152400" tIns="121920" rIns="152400" bIns="121920" rtlCol="0">
            <a:spAutoFit/>
          </a:bodyPr>
          <a:lstStyle/>
          <a:p>
            <a:pPr defTabSz="609576">
              <a:lnSpc>
                <a:spcPct val="90000"/>
              </a:lnSpc>
              <a:spcAft>
                <a:spcPts val="1500"/>
              </a:spcAft>
            </a:pPr>
            <a:r>
              <a:rPr lang="en-US" sz="2000" dirty="0">
                <a:gradFill>
                  <a:gsLst>
                    <a:gs pos="2917">
                      <a:srgbClr val="FFFFFF"/>
                    </a:gs>
                    <a:gs pos="30000">
                      <a:srgbClr val="FFFFFF"/>
                    </a:gs>
                  </a:gsLst>
                  <a:lin ang="5400000" scaled="0"/>
                </a:gradFill>
                <a:latin typeface="Amazon Ember"/>
              </a:rPr>
              <a:t>https://github.com/aws/amazon-vpc-cni-k8s</a:t>
            </a:r>
          </a:p>
        </p:txBody>
      </p:sp>
    </p:spTree>
    <p:extLst>
      <p:ext uri="{BB962C8B-B14F-4D97-AF65-F5344CB8AC3E}">
        <p14:creationId xmlns:p14="http://schemas.microsoft.com/office/powerpoint/2010/main" val="3102929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0" grpId="0"/>
      <p:bldP spid="31" grpId="0"/>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Load balancing</a:t>
            </a:r>
            <a:br>
              <a:rPr lang="en-US" dirty="0"/>
            </a:br>
            <a:endParaRPr lang="en-US" dirty="0"/>
          </a:p>
        </p:txBody>
      </p:sp>
      <p:sp>
        <p:nvSpPr>
          <p:cNvPr id="3" name="Text Placeholder 4">
            <a:extLst>
              <a:ext uri="{FF2B5EF4-FFF2-40B4-BE49-F238E27FC236}">
                <a16:creationId xmlns:a16="http://schemas.microsoft.com/office/drawing/2014/main" id="{4CBF06CD-76E3-C648-8252-4097791E453B}"/>
              </a:ext>
            </a:extLst>
          </p:cNvPr>
          <p:cNvSpPr txBox="1">
            <a:spLocks/>
          </p:cNvSpPr>
          <p:nvPr/>
        </p:nvSpPr>
        <p:spPr>
          <a:xfrm>
            <a:off x="1039422" y="2240201"/>
            <a:ext cx="9759665" cy="2529154"/>
          </a:xfrm>
          <a:prstGeom prst="rect">
            <a:avLst/>
          </a:prstGeom>
        </p:spPr>
        <p:txBody>
          <a:bodyPr vert="horz" wrap="square" lIns="121920" tIns="76200" rIns="121920" bIns="7620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spcBef>
                <a:spcPts val="3500"/>
              </a:spcBef>
            </a:pPr>
            <a:r>
              <a:rPr lang="en-US" sz="2667" dirty="0">
                <a:latin typeface="+mn-lt"/>
              </a:rPr>
              <a:t>All three </a:t>
            </a:r>
            <a:r>
              <a:rPr lang="en-US" sz="2667" dirty="0">
                <a:solidFill>
                  <a:srgbClr val="FFFFFF"/>
                </a:solidFill>
                <a:latin typeface="+mn-lt"/>
              </a:rPr>
              <a:t>Elastic Load Balancing</a:t>
            </a:r>
            <a:r>
              <a:rPr lang="en-US" sz="2667" dirty="0">
                <a:latin typeface="+mn-lt"/>
              </a:rPr>
              <a:t> products are </a:t>
            </a:r>
            <a:r>
              <a:rPr lang="en-US" sz="2667" dirty="0">
                <a:solidFill>
                  <a:srgbClr val="FFFFFF"/>
                </a:solidFill>
                <a:latin typeface="+mn-lt"/>
              </a:rPr>
              <a:t>supported</a:t>
            </a:r>
            <a:endParaRPr lang="en-US" sz="2667" dirty="0">
              <a:solidFill>
                <a:srgbClr val="FFFFFF"/>
              </a:solidFill>
              <a:latin typeface="Amazon Ember" panose="02000000000000000000" pitchFamily="2" charset="0"/>
            </a:endParaRPr>
          </a:p>
          <a:p>
            <a:pPr>
              <a:spcBef>
                <a:spcPts val="3500"/>
              </a:spcBef>
            </a:pPr>
            <a:r>
              <a:rPr lang="en-US" sz="2667">
                <a:solidFill>
                  <a:srgbClr val="FFFFFF"/>
                </a:solidFill>
                <a:latin typeface="+mn-lt"/>
              </a:rPr>
              <a:t>NLB</a:t>
            </a:r>
            <a:r>
              <a:rPr lang="en-US" sz="2667" dirty="0">
                <a:latin typeface="+mn-lt"/>
              </a:rPr>
              <a:t> and </a:t>
            </a:r>
            <a:r>
              <a:rPr lang="en-US" sz="2667" dirty="0">
                <a:solidFill>
                  <a:srgbClr val="FFFFFF"/>
                </a:solidFill>
                <a:latin typeface="+mn-lt"/>
              </a:rPr>
              <a:t>CLB</a:t>
            </a:r>
            <a:r>
              <a:rPr lang="en-US" sz="2667" dirty="0">
                <a:latin typeface="+mn-lt"/>
              </a:rPr>
              <a:t> supported by Kubernetes Service </a:t>
            </a:r>
            <a:r>
              <a:rPr lang="en-US" sz="2667" dirty="0">
                <a:solidFill>
                  <a:srgbClr val="E72C97"/>
                </a:solidFill>
                <a:latin typeface="Lucida Console" panose="020B0609040504020204" pitchFamily="49" charset="0"/>
                <a:cs typeface="Courier New" panose="02070309020205020404" pitchFamily="49" charset="0"/>
              </a:rPr>
              <a:t>type</a:t>
            </a:r>
            <a:r>
              <a:rPr lang="en-US" sz="2667" dirty="0">
                <a:solidFill>
                  <a:schemeClr val="accent5"/>
                </a:solidFill>
                <a:latin typeface="Lucida Console" panose="020B0609040504020204" pitchFamily="49" charset="0"/>
                <a:cs typeface="Courier New" panose="02070309020205020404" pitchFamily="49" charset="0"/>
              </a:rPr>
              <a:t>=</a:t>
            </a:r>
            <a:r>
              <a:rPr lang="en-US" sz="2667" dirty="0">
                <a:solidFill>
                  <a:srgbClr val="E72C97"/>
                </a:solidFill>
                <a:latin typeface="Lucida Console" panose="020B0609040504020204" pitchFamily="49" charset="0"/>
                <a:cs typeface="Courier New" panose="02070309020205020404" pitchFamily="49" charset="0"/>
              </a:rPr>
              <a:t>LoadBalancer</a:t>
            </a:r>
          </a:p>
          <a:p>
            <a:pPr>
              <a:spcBef>
                <a:spcPts val="3500"/>
              </a:spcBef>
            </a:pPr>
            <a:r>
              <a:rPr lang="en-US" sz="2667" dirty="0">
                <a:latin typeface="+mn-lt"/>
              </a:rPr>
              <a:t>Internal and External Load Balancer support</a:t>
            </a:r>
          </a:p>
        </p:txBody>
      </p:sp>
    </p:spTree>
    <p:extLst>
      <p:ext uri="{BB962C8B-B14F-4D97-AF65-F5344CB8AC3E}">
        <p14:creationId xmlns:p14="http://schemas.microsoft.com/office/powerpoint/2010/main" val="4299542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AEFD6F-C6C1-E047-8E68-586215791640}"/>
              </a:ext>
            </a:extLst>
          </p:cNvPr>
          <p:cNvSpPr txBox="1"/>
          <p:nvPr/>
        </p:nvSpPr>
        <p:spPr>
          <a:xfrm>
            <a:off x="449052" y="1737646"/>
            <a:ext cx="4610629" cy="2859244"/>
          </a:xfrm>
          <a:prstGeom prst="rect">
            <a:avLst/>
          </a:prstGeom>
          <a:noFill/>
        </p:spPr>
        <p:txBody>
          <a:bodyPr wrap="square" rtlCol="0">
            <a:spAutoFit/>
          </a:bodyPr>
          <a:lstStyle/>
          <a:p>
            <a:pPr marL="380975" indent="-380975">
              <a:lnSpc>
                <a:spcPct val="150000"/>
              </a:lnSpc>
              <a:spcBef>
                <a:spcPts val="533"/>
              </a:spcBef>
              <a:buFont typeface="Arial" panose="020B0604020202020204" pitchFamily="34" charset="0"/>
              <a:buChar char="•"/>
            </a:pPr>
            <a:r>
              <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Exposes</a:t>
            </a:r>
            <a:r>
              <a:rPr lang="en-US" sz="2333" dirty="0">
                <a:latin typeface="Amazon Ember" panose="020B0603020204020204" pitchFamily="34" charset="0"/>
                <a:ea typeface="Amazon Ember" panose="020B0603020204020204" pitchFamily="34" charset="0"/>
                <a:cs typeface="Amazon Ember" panose="020B0603020204020204" pitchFamily="34" charset="0"/>
              </a:rPr>
              <a:t> HTTP/HTTPS routes to services within the cluster</a:t>
            </a:r>
          </a:p>
          <a:p>
            <a:pPr marL="380975" indent="-380975">
              <a:lnSpc>
                <a:spcPct val="150000"/>
              </a:lnSpc>
              <a:spcBef>
                <a:spcPts val="533"/>
              </a:spcBef>
              <a:buFont typeface="Arial" panose="020B0604020202020204" pitchFamily="34" charset="0"/>
              <a:buChar char="•"/>
            </a:pPr>
            <a:r>
              <a:rPr lang="en-US" sz="2333" dirty="0">
                <a:latin typeface="Amazon Ember" panose="020B0603020204020204" pitchFamily="34" charset="0"/>
                <a:ea typeface="Amazon Ember" panose="020B0603020204020204" pitchFamily="34" charset="0"/>
                <a:cs typeface="Amazon Ember" panose="020B0603020204020204" pitchFamily="34" charset="0"/>
              </a:rPr>
              <a:t>Many implementations: </a:t>
            </a:r>
            <a:r>
              <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ALB</a:t>
            </a:r>
            <a:r>
              <a:rPr lang="en-US" sz="2333" dirty="0">
                <a:latin typeface="Amazon Ember" panose="020B0603020204020204" pitchFamily="34" charset="0"/>
                <a:ea typeface="Amazon Ember" panose="020B0603020204020204" pitchFamily="34" charset="0"/>
                <a:cs typeface="Amazon Ember" panose="020B0603020204020204" pitchFamily="34" charset="0"/>
              </a:rPr>
              <a:t>, </a:t>
            </a:r>
            <a:r>
              <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NGINX</a:t>
            </a:r>
            <a:r>
              <a:rPr lang="en-US" sz="2333" dirty="0">
                <a:latin typeface="Amazon Ember" panose="020B0603020204020204" pitchFamily="34" charset="0"/>
                <a:ea typeface="Amazon Ember" panose="020B0603020204020204" pitchFamily="34" charset="0"/>
                <a:cs typeface="Amazon Ember" panose="020B0603020204020204" pitchFamily="34" charset="0"/>
              </a:rPr>
              <a:t>, F5, HAProxy </a:t>
            </a:r>
            <a:r>
              <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etc.</a:t>
            </a:r>
            <a:endParaRPr lang="en-US" sz="2333" dirty="0">
              <a:solidFill>
                <a:srgbClr val="FFFFFF"/>
              </a:solidFill>
              <a:latin typeface="Amazon Ember" panose="02000000000000000000" pitchFamily="2" charset="0"/>
              <a:ea typeface="Amazon Ember" panose="020B0603020204020204" pitchFamily="34" charset="0"/>
              <a:cs typeface="Amazon Ember" panose="020B0603020204020204" pitchFamily="34" charset="0"/>
            </a:endParaRPr>
          </a:p>
          <a:p>
            <a:pPr marL="380975" indent="-380975">
              <a:lnSpc>
                <a:spcPct val="150000"/>
              </a:lnSpc>
              <a:spcBef>
                <a:spcPts val="533"/>
              </a:spcBef>
              <a:buFont typeface="Arial" panose="020B0604020202020204" pitchFamily="34" charset="0"/>
              <a:buChar char="•"/>
            </a:pPr>
            <a:r>
              <a:rPr lang="en-US" sz="2333" dirty="0">
                <a:latin typeface="Amazon Ember" panose="020B0603020204020204" pitchFamily="34" charset="0"/>
                <a:ea typeface="Amazon Ember" panose="020B0603020204020204" pitchFamily="34" charset="0"/>
                <a:cs typeface="Amazon Ember" panose="020B0603020204020204" pitchFamily="34" charset="0"/>
              </a:rPr>
              <a:t>Default service </a:t>
            </a:r>
            <a:r>
              <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type</a:t>
            </a:r>
            <a:r>
              <a:rPr lang="en-US" sz="2333" dirty="0">
                <a:latin typeface="Amazon Ember" panose="020B0603020204020204" pitchFamily="34" charset="0"/>
                <a:ea typeface="Amazon Ember" panose="020B0603020204020204" pitchFamily="34" charset="0"/>
                <a:cs typeface="Amazon Ember" panose="020B0603020204020204" pitchFamily="34" charset="0"/>
              </a:rPr>
              <a:t>: ClusterIP</a:t>
            </a:r>
          </a:p>
        </p:txBody>
      </p:sp>
      <p:pic>
        <p:nvPicPr>
          <p:cNvPr id="4" name="Picture 3">
            <a:extLst>
              <a:ext uri="{FF2B5EF4-FFF2-40B4-BE49-F238E27FC236}">
                <a16:creationId xmlns:a16="http://schemas.microsoft.com/office/drawing/2014/main" id="{7EFDB8C5-8D5B-814D-AD27-4BF2FA3CB5D3}"/>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Effect>
                      <a14:brightnessContrast bright="40000" contrast="40000"/>
                    </a14:imgEffect>
                  </a14:imgLayer>
                </a14:imgProps>
              </a:ext>
            </a:extLst>
          </a:blip>
          <a:stretch>
            <a:fillRect/>
          </a:stretch>
        </p:blipFill>
        <p:spPr>
          <a:xfrm>
            <a:off x="4954597" y="941918"/>
            <a:ext cx="7323667" cy="4974167"/>
          </a:xfrm>
          <a:prstGeom prst="rect">
            <a:avLst/>
          </a:prstGeom>
        </p:spPr>
      </p:pic>
      <p:sp>
        <p:nvSpPr>
          <p:cNvPr id="9" name="Title 1">
            <a:extLst>
              <a:ext uri="{FF2B5EF4-FFF2-40B4-BE49-F238E27FC236}">
                <a16:creationId xmlns:a16="http://schemas.microsoft.com/office/drawing/2014/main" id="{3E89221C-8755-7540-9E29-86F734551D52}"/>
              </a:ext>
            </a:extLst>
          </p:cNvPr>
          <p:cNvSpPr txBox="1">
            <a:spLocks/>
          </p:cNvSpPr>
          <p:nvPr/>
        </p:nvSpPr>
        <p:spPr>
          <a:xfrm>
            <a:off x="269240" y="289513"/>
            <a:ext cx="11655840" cy="899665"/>
          </a:xfrm>
          <a:prstGeom prst="rect">
            <a:avLst/>
          </a:prstGeom>
        </p:spPr>
        <p:txBody>
          <a:bodyPr vert="horz" lIns="121920" tIns="60960" rIns="121920" bIns="60960" rtlCol="0" anchor="t">
            <a:noAutofit/>
          </a:bodyPr>
          <a:lstStyle>
            <a:lvl1pPr>
              <a:spcBef>
                <a:spcPct val="0"/>
              </a:spcBef>
              <a:buNone/>
              <a:defRPr sz="2800" b="0" i="0">
                <a:solidFill>
                  <a:schemeClr val="bg1"/>
                </a:solidFill>
                <a:latin typeface="Amazon Ember Regular" charset="0"/>
                <a:ea typeface="+mj-ea"/>
                <a:cs typeface="Amazon Ember Regular" charset="0"/>
              </a:defRPr>
            </a:lvl1pPr>
          </a:lstStyle>
          <a:p>
            <a:r>
              <a:rPr lang="en-US" sz="3733" dirty="0">
                <a:solidFill>
                  <a:srgbClr val="FFFFFF"/>
                </a:solidFill>
                <a:latin typeface="+mj-lt"/>
              </a:rPr>
              <a:t>Kubernetes</a:t>
            </a:r>
            <a:r>
              <a:rPr lang="en-US" sz="3733" dirty="0">
                <a:solidFill>
                  <a:schemeClr val="tx1"/>
                </a:solidFill>
                <a:latin typeface="+mj-lt"/>
              </a:rPr>
              <a:t> </a:t>
            </a:r>
            <a:r>
              <a:rPr lang="en-US" sz="3733" dirty="0">
                <a:solidFill>
                  <a:srgbClr val="FFFFFF"/>
                </a:solidFill>
                <a:latin typeface="+mj-lt"/>
              </a:rPr>
              <a:t>Ingress</a:t>
            </a:r>
            <a:r>
              <a:rPr lang="en-US" sz="3733" dirty="0">
                <a:solidFill>
                  <a:schemeClr val="tx1"/>
                </a:solidFill>
                <a:latin typeface="+mj-lt"/>
              </a:rPr>
              <a:t> </a:t>
            </a:r>
            <a:r>
              <a:rPr lang="en-US" sz="3733" dirty="0">
                <a:solidFill>
                  <a:srgbClr val="FFFFFF"/>
                </a:solidFill>
                <a:latin typeface="+mj-lt"/>
              </a:rPr>
              <a:t>object</a:t>
            </a:r>
            <a:endParaRPr lang="en-US" sz="3733" dirty="0">
              <a:solidFill>
                <a:srgbClr val="FFFFFF"/>
              </a:solidFill>
              <a:latin typeface="Amazon Ember Light" panose="020B0403020204020204" pitchFamily="34" charset="0"/>
            </a:endParaRPr>
          </a:p>
        </p:txBody>
      </p:sp>
    </p:spTree>
    <p:extLst>
      <p:ext uri="{BB962C8B-B14F-4D97-AF65-F5344CB8AC3E}">
        <p14:creationId xmlns:p14="http://schemas.microsoft.com/office/powerpoint/2010/main" val="1147738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69240" y="289513"/>
            <a:ext cx="11655840" cy="899665"/>
          </a:xfrm>
        </p:spPr>
        <p:txBody>
          <a:bodyPr vert="horz" wrap="square" lIns="121920" tIns="60960" rIns="121920" bIns="60960" rtlCol="0" anchor="t">
            <a:noAutofit/>
          </a:bodyPr>
          <a:lstStyle/>
          <a:p>
            <a:r>
              <a:rPr lang="en-US" dirty="0">
                <a:solidFill>
                  <a:srgbClr val="FFFFFF"/>
                </a:solidFill>
              </a:rPr>
              <a:t>AWS Load Balancer</a:t>
            </a:r>
            <a:r>
              <a:rPr lang="en-US" dirty="0"/>
              <a:t> Controller</a:t>
            </a:r>
          </a:p>
        </p:txBody>
      </p:sp>
      <p:sp>
        <p:nvSpPr>
          <p:cNvPr id="3" name="Rectangle 2">
            <a:extLst>
              <a:ext uri="{FF2B5EF4-FFF2-40B4-BE49-F238E27FC236}">
                <a16:creationId xmlns:a16="http://schemas.microsoft.com/office/drawing/2014/main" id="{38EAC979-BBF2-1F4D-BD62-2682F446A069}"/>
              </a:ext>
            </a:extLst>
          </p:cNvPr>
          <p:cNvSpPr/>
          <p:nvPr/>
        </p:nvSpPr>
        <p:spPr>
          <a:xfrm>
            <a:off x="3852025" y="1669682"/>
            <a:ext cx="5432323" cy="2254947"/>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879196"/>
                </a:solidFill>
                <a:latin typeface="Amazon Ember"/>
              </a:rPr>
              <a:t>AWS Resources</a:t>
            </a:r>
            <a:endParaRPr lang="en-US" sz="1000" dirty="0">
              <a:solidFill>
                <a:srgbClr val="879196"/>
              </a:solidFill>
              <a:latin typeface="Amazon Ember" panose="02000000000000000000" pitchFamily="2" charset="0"/>
            </a:endParaRPr>
          </a:p>
        </p:txBody>
      </p:sp>
      <p:sp>
        <p:nvSpPr>
          <p:cNvPr id="4" name="Rectangle 3">
            <a:extLst>
              <a:ext uri="{FF2B5EF4-FFF2-40B4-BE49-F238E27FC236}">
                <a16:creationId xmlns:a16="http://schemas.microsoft.com/office/drawing/2014/main" id="{E5A67374-A2E6-F442-8982-87ECBCFC1B6E}"/>
              </a:ext>
            </a:extLst>
          </p:cNvPr>
          <p:cNvSpPr/>
          <p:nvPr/>
        </p:nvSpPr>
        <p:spPr>
          <a:xfrm>
            <a:off x="2540221" y="4240859"/>
            <a:ext cx="8194384" cy="1471084"/>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879196"/>
                </a:solidFill>
                <a:latin typeface="Amazon Ember"/>
              </a:rPr>
              <a:t>Kubernetes Cluster</a:t>
            </a:r>
            <a:endParaRPr lang="en-US" sz="1000" dirty="0">
              <a:solidFill>
                <a:srgbClr val="879196"/>
              </a:solidFill>
              <a:latin typeface="Amazon Ember" panose="02000000000000000000" pitchFamily="2" charset="0"/>
            </a:endParaRPr>
          </a:p>
        </p:txBody>
      </p:sp>
      <p:sp>
        <p:nvSpPr>
          <p:cNvPr id="5" name="Rectangle 4">
            <a:extLst>
              <a:ext uri="{FF2B5EF4-FFF2-40B4-BE49-F238E27FC236}">
                <a16:creationId xmlns:a16="http://schemas.microsoft.com/office/drawing/2014/main" id="{79DCBEFF-3694-E54C-8297-1E8BE2A81DC1}"/>
              </a:ext>
            </a:extLst>
          </p:cNvPr>
          <p:cNvSpPr/>
          <p:nvPr/>
        </p:nvSpPr>
        <p:spPr>
          <a:xfrm>
            <a:off x="4605322" y="4366912"/>
            <a:ext cx="1218977" cy="1218977"/>
          </a:xfrm>
          <a:prstGeom prst="rect">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D232AA"/>
                </a:solidFill>
                <a:latin typeface="Amazon Ember"/>
              </a:rPr>
              <a:t>Node</a:t>
            </a:r>
            <a:endParaRPr lang="en-US" sz="1000" dirty="0">
              <a:solidFill>
                <a:srgbClr val="D232AA"/>
              </a:solidFill>
              <a:latin typeface="Amazon Ember" panose="02000000000000000000" pitchFamily="2" charset="0"/>
            </a:endParaRPr>
          </a:p>
        </p:txBody>
      </p:sp>
      <p:sp>
        <p:nvSpPr>
          <p:cNvPr id="6" name="Rectangle 5">
            <a:extLst>
              <a:ext uri="{FF2B5EF4-FFF2-40B4-BE49-F238E27FC236}">
                <a16:creationId xmlns:a16="http://schemas.microsoft.com/office/drawing/2014/main" id="{51514192-FD72-B946-B835-3BB74A9A6157}"/>
              </a:ext>
            </a:extLst>
          </p:cNvPr>
          <p:cNvSpPr/>
          <p:nvPr/>
        </p:nvSpPr>
        <p:spPr>
          <a:xfrm>
            <a:off x="7493547" y="4366912"/>
            <a:ext cx="1218977" cy="1218977"/>
          </a:xfrm>
          <a:prstGeom prst="rect">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D232AA"/>
                </a:solidFill>
                <a:latin typeface="Amazon Ember"/>
              </a:rPr>
              <a:t>Node</a:t>
            </a:r>
            <a:endParaRPr lang="en-US" sz="1000" dirty="0">
              <a:solidFill>
                <a:srgbClr val="D232AA"/>
              </a:solidFill>
              <a:latin typeface="Amazon Ember" panose="02000000000000000000" pitchFamily="2" charset="0"/>
            </a:endParaRPr>
          </a:p>
        </p:txBody>
      </p:sp>
      <p:sp>
        <p:nvSpPr>
          <p:cNvPr id="7" name="Rectangle 6">
            <a:extLst>
              <a:ext uri="{FF2B5EF4-FFF2-40B4-BE49-F238E27FC236}">
                <a16:creationId xmlns:a16="http://schemas.microsoft.com/office/drawing/2014/main" id="{7293199C-A325-F540-827F-C87B3AF2DBF0}"/>
              </a:ext>
            </a:extLst>
          </p:cNvPr>
          <p:cNvSpPr/>
          <p:nvPr/>
        </p:nvSpPr>
        <p:spPr>
          <a:xfrm>
            <a:off x="2668828" y="4722942"/>
            <a:ext cx="827715" cy="82771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endParaRPr lang="en-US" sz="1000" dirty="0">
              <a:solidFill>
                <a:srgbClr val="8C28FF"/>
              </a:solidFill>
              <a:latin typeface="Amazon Ember"/>
            </a:endParaRPr>
          </a:p>
          <a:p>
            <a:pPr algn="ctr" defTabSz="914284">
              <a:defRPr/>
            </a:pPr>
            <a:endParaRPr lang="en-US" sz="1000" dirty="0">
              <a:solidFill>
                <a:srgbClr val="8C28FF"/>
              </a:solidFill>
              <a:latin typeface="Amazon Ember"/>
            </a:endParaRPr>
          </a:p>
          <a:p>
            <a:pPr algn="ctr" defTabSz="914284">
              <a:defRPr/>
            </a:pPr>
            <a:r>
              <a:rPr lang="en-US" sz="1000" dirty="0">
                <a:solidFill>
                  <a:srgbClr val="8C28FF"/>
                </a:solidFill>
                <a:latin typeface="Amazon Ember"/>
              </a:rPr>
              <a:t>Kubernetes API Server</a:t>
            </a:r>
            <a:endParaRPr lang="en-US" sz="1000" dirty="0">
              <a:solidFill>
                <a:srgbClr val="8C28FF"/>
              </a:solidFill>
              <a:latin typeface="Amazon Ember" panose="02000000000000000000" pitchFamily="2" charset="0"/>
            </a:endParaRPr>
          </a:p>
        </p:txBody>
      </p:sp>
      <p:pic>
        <p:nvPicPr>
          <p:cNvPr id="8" name="Graphic 7">
            <a:extLst>
              <a:ext uri="{FF2B5EF4-FFF2-40B4-BE49-F238E27FC236}">
                <a16:creationId xmlns:a16="http://schemas.microsoft.com/office/drawing/2014/main" id="{8CD985A8-17FA-494C-9C12-AF9EFC510A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6684" y="4755890"/>
            <a:ext cx="476251" cy="476251"/>
          </a:xfrm>
          <a:prstGeom prst="rect">
            <a:avLst/>
          </a:prstGeom>
        </p:spPr>
      </p:pic>
      <p:sp>
        <p:nvSpPr>
          <p:cNvPr id="9" name="TextBox 8">
            <a:extLst>
              <a:ext uri="{FF2B5EF4-FFF2-40B4-BE49-F238E27FC236}">
                <a16:creationId xmlns:a16="http://schemas.microsoft.com/office/drawing/2014/main" id="{E864F379-43E5-8A48-AC1A-8EBA25B5A86A}"/>
              </a:ext>
            </a:extLst>
          </p:cNvPr>
          <p:cNvSpPr txBox="1"/>
          <p:nvPr/>
        </p:nvSpPr>
        <p:spPr>
          <a:xfrm>
            <a:off x="4755344" y="5239856"/>
            <a:ext cx="893959" cy="374590"/>
          </a:xfrm>
          <a:prstGeom prst="rect">
            <a:avLst/>
          </a:prstGeom>
          <a:noFill/>
        </p:spPr>
        <p:txBody>
          <a:bodyPr wrap="square" rtlCol="0">
            <a:spAutoFit/>
          </a:bodyPr>
          <a:lstStyle/>
          <a:p>
            <a:pPr algn="ctr" defTabSz="914284">
              <a:defRPr/>
            </a:pPr>
            <a:r>
              <a:rPr lang="en-US" sz="917" dirty="0">
                <a:solidFill>
                  <a:srgbClr val="FFFFFF"/>
                </a:solidFill>
                <a:latin typeface="Amazon Ember"/>
              </a:rPr>
              <a:t>ALB Ingress Controller</a:t>
            </a:r>
            <a:endParaRPr lang="en-US" sz="917" dirty="0">
              <a:solidFill>
                <a:srgbClr val="FFFFFF"/>
              </a:solidFill>
              <a:latin typeface="Amazon Ember" panose="02000000000000000000" pitchFamily="2" charset="0"/>
            </a:endParaRPr>
          </a:p>
        </p:txBody>
      </p:sp>
      <p:sp>
        <p:nvSpPr>
          <p:cNvPr id="10" name="Rectangle 9">
            <a:extLst>
              <a:ext uri="{FF2B5EF4-FFF2-40B4-BE49-F238E27FC236}">
                <a16:creationId xmlns:a16="http://schemas.microsoft.com/office/drawing/2014/main" id="{34C808FE-0D5A-F947-9215-C650EA9E2FBA}"/>
              </a:ext>
            </a:extLst>
          </p:cNvPr>
          <p:cNvSpPr/>
          <p:nvPr/>
        </p:nvSpPr>
        <p:spPr>
          <a:xfrm>
            <a:off x="8971662" y="4366912"/>
            <a:ext cx="1218977" cy="1218977"/>
          </a:xfrm>
          <a:prstGeom prst="rect">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D232AA"/>
                </a:solidFill>
                <a:latin typeface="Amazon Ember"/>
              </a:rPr>
              <a:t>Node</a:t>
            </a:r>
            <a:endParaRPr lang="en-US" sz="1000" dirty="0">
              <a:solidFill>
                <a:srgbClr val="D232AA"/>
              </a:solidFill>
              <a:latin typeface="Amazon Ember" panose="02000000000000000000" pitchFamily="2" charset="0"/>
            </a:endParaRPr>
          </a:p>
        </p:txBody>
      </p:sp>
      <p:cxnSp>
        <p:nvCxnSpPr>
          <p:cNvPr id="11" name="Straight Arrow Connector 10">
            <a:extLst>
              <a:ext uri="{FF2B5EF4-FFF2-40B4-BE49-F238E27FC236}">
                <a16:creationId xmlns:a16="http://schemas.microsoft.com/office/drawing/2014/main" id="{46776524-E55E-0045-9837-D9AC90B1A91D}"/>
              </a:ext>
            </a:extLst>
          </p:cNvPr>
          <p:cNvCxnSpPr/>
          <p:nvPr/>
        </p:nvCxnSpPr>
        <p:spPr>
          <a:xfrm>
            <a:off x="3496540" y="4857804"/>
            <a:ext cx="137160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4FA040-94CD-CA44-A3C1-422045564BC7}"/>
              </a:ext>
            </a:extLst>
          </p:cNvPr>
          <p:cNvCxnSpPr/>
          <p:nvPr/>
        </p:nvCxnSpPr>
        <p:spPr>
          <a:xfrm>
            <a:off x="3619184" y="5117051"/>
            <a:ext cx="1371600"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60B696F8-ACD5-F04D-AEEA-B85228CDA0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4168" y="4738274"/>
            <a:ext cx="476251" cy="476251"/>
          </a:xfrm>
          <a:prstGeom prst="rect">
            <a:avLst/>
          </a:prstGeom>
        </p:spPr>
      </p:pic>
      <p:pic>
        <p:nvPicPr>
          <p:cNvPr id="15" name="Graphic 14">
            <a:extLst>
              <a:ext uri="{FF2B5EF4-FFF2-40B4-BE49-F238E27FC236}">
                <a16:creationId xmlns:a16="http://schemas.microsoft.com/office/drawing/2014/main" id="{42AF95A9-1135-6448-AE38-4A232DD7D7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48136" y="4738274"/>
            <a:ext cx="476251" cy="476251"/>
          </a:xfrm>
          <a:prstGeom prst="rect">
            <a:avLst/>
          </a:prstGeom>
        </p:spPr>
      </p:pic>
      <p:pic>
        <p:nvPicPr>
          <p:cNvPr id="16" name="Graphic 15">
            <a:extLst>
              <a:ext uri="{FF2B5EF4-FFF2-40B4-BE49-F238E27FC236}">
                <a16:creationId xmlns:a16="http://schemas.microsoft.com/office/drawing/2014/main" id="{CFD7FD4B-EB4A-AD40-A971-5FEC109DF5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6224" y="4738274"/>
            <a:ext cx="476251" cy="476251"/>
          </a:xfrm>
          <a:prstGeom prst="rect">
            <a:avLst/>
          </a:prstGeom>
        </p:spPr>
      </p:pic>
      <p:pic>
        <p:nvPicPr>
          <p:cNvPr id="17" name="Graphic 16">
            <a:extLst>
              <a:ext uri="{FF2B5EF4-FFF2-40B4-BE49-F238E27FC236}">
                <a16:creationId xmlns:a16="http://schemas.microsoft.com/office/drawing/2014/main" id="{207CBB18-902D-884E-BE49-7A040DB26F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192" y="4738274"/>
            <a:ext cx="476251" cy="476251"/>
          </a:xfrm>
          <a:prstGeom prst="rect">
            <a:avLst/>
          </a:prstGeom>
        </p:spPr>
      </p:pic>
      <p:pic>
        <p:nvPicPr>
          <p:cNvPr id="18" name="Graphic 17">
            <a:extLst>
              <a:ext uri="{FF2B5EF4-FFF2-40B4-BE49-F238E27FC236}">
                <a16:creationId xmlns:a16="http://schemas.microsoft.com/office/drawing/2014/main" id="{48B9924C-04B6-B448-97B3-CF4036E42B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50685" y="1958658"/>
            <a:ext cx="635000" cy="910167"/>
          </a:xfrm>
          <a:prstGeom prst="rect">
            <a:avLst/>
          </a:prstGeom>
        </p:spPr>
      </p:pic>
      <p:sp>
        <p:nvSpPr>
          <p:cNvPr id="21" name="Rectangle 20">
            <a:extLst>
              <a:ext uri="{FF2B5EF4-FFF2-40B4-BE49-F238E27FC236}">
                <a16:creationId xmlns:a16="http://schemas.microsoft.com/office/drawing/2014/main" id="{A688896B-50FA-9644-BD8E-15184BE18D25}"/>
              </a:ext>
            </a:extLst>
          </p:cNvPr>
          <p:cNvSpPr/>
          <p:nvPr/>
        </p:nvSpPr>
        <p:spPr>
          <a:xfrm>
            <a:off x="7694801" y="1214426"/>
            <a:ext cx="1105317" cy="3950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FFFFFF"/>
                </a:solidFill>
                <a:latin typeface="Amazon Ember"/>
              </a:rPr>
              <a:t>HTTP Listener</a:t>
            </a:r>
            <a:endParaRPr lang="en-US" sz="1000" dirty="0">
              <a:solidFill>
                <a:srgbClr val="FFFFFF"/>
              </a:solidFill>
              <a:latin typeface="Amazon Ember" panose="02000000000000000000" pitchFamily="2" charset="0"/>
            </a:endParaRPr>
          </a:p>
        </p:txBody>
      </p:sp>
      <p:sp>
        <p:nvSpPr>
          <p:cNvPr id="22" name="Rectangle 21">
            <a:extLst>
              <a:ext uri="{FF2B5EF4-FFF2-40B4-BE49-F238E27FC236}">
                <a16:creationId xmlns:a16="http://schemas.microsoft.com/office/drawing/2014/main" id="{DC6C06C8-2963-8746-8E80-316430C0A123}"/>
              </a:ext>
            </a:extLst>
          </p:cNvPr>
          <p:cNvSpPr/>
          <p:nvPr/>
        </p:nvSpPr>
        <p:spPr>
          <a:xfrm>
            <a:off x="4366147" y="1202967"/>
            <a:ext cx="1105317" cy="39507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FFFFFF"/>
                </a:solidFill>
                <a:latin typeface="Amazon Ember"/>
              </a:rPr>
              <a:t>HTTPS Listener</a:t>
            </a:r>
            <a:endParaRPr lang="en-US" sz="1000" dirty="0">
              <a:solidFill>
                <a:srgbClr val="FFFFFF"/>
              </a:solidFill>
              <a:latin typeface="Amazon Ember" panose="02000000000000000000" pitchFamily="2" charset="0"/>
            </a:endParaRPr>
          </a:p>
        </p:txBody>
      </p:sp>
      <p:sp>
        <p:nvSpPr>
          <p:cNvPr id="26" name="Rectangle 25">
            <a:extLst>
              <a:ext uri="{FF2B5EF4-FFF2-40B4-BE49-F238E27FC236}">
                <a16:creationId xmlns:a16="http://schemas.microsoft.com/office/drawing/2014/main" id="{4FDCA5D8-DE1F-4541-B603-998A3D133905}"/>
              </a:ext>
            </a:extLst>
          </p:cNvPr>
          <p:cNvSpPr/>
          <p:nvPr/>
        </p:nvSpPr>
        <p:spPr>
          <a:xfrm>
            <a:off x="7493548" y="2120146"/>
            <a:ext cx="1306571" cy="2486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FFFFFF"/>
                </a:solidFill>
                <a:latin typeface="Amazon Ember"/>
              </a:rPr>
              <a:t>Rule: /cheeses</a:t>
            </a:r>
          </a:p>
        </p:txBody>
      </p:sp>
      <p:sp>
        <p:nvSpPr>
          <p:cNvPr id="27" name="Rectangle 26">
            <a:extLst>
              <a:ext uri="{FF2B5EF4-FFF2-40B4-BE49-F238E27FC236}">
                <a16:creationId xmlns:a16="http://schemas.microsoft.com/office/drawing/2014/main" id="{C44243DC-EB32-A74C-9B0C-F3DA79AA3591}"/>
              </a:ext>
            </a:extLst>
          </p:cNvPr>
          <p:cNvSpPr/>
          <p:nvPr/>
        </p:nvSpPr>
        <p:spPr>
          <a:xfrm>
            <a:off x="4304986" y="2120146"/>
            <a:ext cx="1281015" cy="2486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FFFFFF"/>
                </a:solidFill>
                <a:latin typeface="Amazon Ember"/>
              </a:rPr>
              <a:t>Rule: /charcuterie</a:t>
            </a:r>
          </a:p>
        </p:txBody>
      </p:sp>
      <p:sp>
        <p:nvSpPr>
          <p:cNvPr id="28" name="Rectangle 27">
            <a:extLst>
              <a:ext uri="{FF2B5EF4-FFF2-40B4-BE49-F238E27FC236}">
                <a16:creationId xmlns:a16="http://schemas.microsoft.com/office/drawing/2014/main" id="{7E96A514-8E79-0241-BB43-F475E8E82797}"/>
              </a:ext>
            </a:extLst>
          </p:cNvPr>
          <p:cNvSpPr/>
          <p:nvPr/>
        </p:nvSpPr>
        <p:spPr>
          <a:xfrm>
            <a:off x="7550376" y="2751624"/>
            <a:ext cx="1105317" cy="395071"/>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50AA4B"/>
                </a:solidFill>
                <a:latin typeface="Amazon Ember"/>
              </a:rPr>
              <a:t>TargetGroup: Green (IP Mode)</a:t>
            </a:r>
          </a:p>
        </p:txBody>
      </p:sp>
      <p:sp>
        <p:nvSpPr>
          <p:cNvPr id="31" name="Freeform 30">
            <a:extLst>
              <a:ext uri="{FF2B5EF4-FFF2-40B4-BE49-F238E27FC236}">
                <a16:creationId xmlns:a16="http://schemas.microsoft.com/office/drawing/2014/main" id="{A2EAD445-D283-0648-ABE7-58102869CCA6}"/>
              </a:ext>
            </a:extLst>
          </p:cNvPr>
          <p:cNvSpPr/>
          <p:nvPr/>
        </p:nvSpPr>
        <p:spPr>
          <a:xfrm rot="16200000">
            <a:off x="8703569" y="3544031"/>
            <a:ext cx="816092" cy="1541728"/>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accent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4">
              <a:defRPr/>
            </a:pPr>
            <a:endParaRPr lang="en-US" sz="1500" dirty="0">
              <a:solidFill>
                <a:srgbClr val="FFFFFF"/>
              </a:solidFill>
              <a:latin typeface="Amazon Ember"/>
            </a:endParaRPr>
          </a:p>
        </p:txBody>
      </p:sp>
      <p:cxnSp>
        <p:nvCxnSpPr>
          <p:cNvPr id="32" name="Straight Arrow Connector 31">
            <a:extLst>
              <a:ext uri="{FF2B5EF4-FFF2-40B4-BE49-F238E27FC236}">
                <a16:creationId xmlns:a16="http://schemas.microsoft.com/office/drawing/2014/main" id="{DD622227-8A57-E54F-B2FF-15E340244344}"/>
              </a:ext>
            </a:extLst>
          </p:cNvPr>
          <p:cNvCxnSpPr>
            <a:cxnSpLocks/>
          </p:cNvCxnSpPr>
          <p:nvPr/>
        </p:nvCxnSpPr>
        <p:spPr>
          <a:xfrm flipV="1">
            <a:off x="8481379" y="3146695"/>
            <a:ext cx="0" cy="760156"/>
          </a:xfrm>
          <a:prstGeom prst="straightConnector1">
            <a:avLst/>
          </a:prstGeom>
          <a:ln w="12700">
            <a:solidFill>
              <a:schemeClr val="accent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9C85570-5B64-494F-B369-933C771B993C}"/>
              </a:ext>
            </a:extLst>
          </p:cNvPr>
          <p:cNvCxnSpPr>
            <a:cxnSpLocks/>
          </p:cNvCxnSpPr>
          <p:nvPr/>
        </p:nvCxnSpPr>
        <p:spPr>
          <a:xfrm flipV="1">
            <a:off x="8340749" y="2368758"/>
            <a:ext cx="0" cy="382865"/>
          </a:xfrm>
          <a:prstGeom prst="straightConnector1">
            <a:avLst/>
          </a:prstGeom>
          <a:ln w="12700">
            <a:solidFill>
              <a:schemeClr val="accent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C89DEFC-A64F-7D4E-B895-FBA2D8015D5F}"/>
              </a:ext>
            </a:extLst>
          </p:cNvPr>
          <p:cNvSpPr/>
          <p:nvPr/>
        </p:nvSpPr>
        <p:spPr>
          <a:xfrm>
            <a:off x="4392832" y="2654158"/>
            <a:ext cx="1078632" cy="656517"/>
          </a:xfrm>
          <a:prstGeom prst="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000AFF">
                    <a:lumMod val="60000"/>
                    <a:lumOff val="40000"/>
                  </a:srgbClr>
                </a:solidFill>
                <a:latin typeface="Amazon Ember"/>
              </a:rPr>
              <a:t>TargetGroup: Blue (Instance Mode)</a:t>
            </a:r>
          </a:p>
        </p:txBody>
      </p:sp>
      <p:cxnSp>
        <p:nvCxnSpPr>
          <p:cNvPr id="39" name="Straight Arrow Connector 38">
            <a:extLst>
              <a:ext uri="{FF2B5EF4-FFF2-40B4-BE49-F238E27FC236}">
                <a16:creationId xmlns:a16="http://schemas.microsoft.com/office/drawing/2014/main" id="{FC44B143-12E1-054A-AC50-4DC3B423CFF8}"/>
              </a:ext>
            </a:extLst>
          </p:cNvPr>
          <p:cNvCxnSpPr>
            <a:cxnSpLocks/>
          </p:cNvCxnSpPr>
          <p:nvPr/>
        </p:nvCxnSpPr>
        <p:spPr>
          <a:xfrm flipV="1">
            <a:off x="4667283" y="3310676"/>
            <a:ext cx="0" cy="206136"/>
          </a:xfrm>
          <a:prstGeom prst="straightConnector1">
            <a:avLst/>
          </a:prstGeom>
          <a:ln w="12700">
            <a:solidFill>
              <a:schemeClr val="accent2">
                <a:lumMod val="60000"/>
                <a:lumOff val="40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CB8A017F-D264-EF4A-A282-A1580D8B0524}"/>
              </a:ext>
            </a:extLst>
          </p:cNvPr>
          <p:cNvSpPr/>
          <p:nvPr/>
        </p:nvSpPr>
        <p:spPr>
          <a:xfrm rot="16200000">
            <a:off x="8303447" y="2908167"/>
            <a:ext cx="372257" cy="1589551"/>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accent2">
                <a:lumMod val="60000"/>
                <a:lumOff val="40000"/>
              </a:schemeClr>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4">
              <a:defRPr/>
            </a:pPr>
            <a:endParaRPr lang="en-US" sz="1500" dirty="0">
              <a:solidFill>
                <a:srgbClr val="FFFFFF"/>
              </a:solidFill>
              <a:latin typeface="Amazon Ember"/>
            </a:endParaRPr>
          </a:p>
        </p:txBody>
      </p:sp>
      <p:cxnSp>
        <p:nvCxnSpPr>
          <p:cNvPr id="41" name="Straight Arrow Connector 40">
            <a:extLst>
              <a:ext uri="{FF2B5EF4-FFF2-40B4-BE49-F238E27FC236}">
                <a16:creationId xmlns:a16="http://schemas.microsoft.com/office/drawing/2014/main" id="{45DD57C8-4595-8546-8189-FFD128704C9B}"/>
              </a:ext>
            </a:extLst>
          </p:cNvPr>
          <p:cNvCxnSpPr>
            <a:cxnSpLocks/>
            <a:stCxn id="40" idx="1"/>
          </p:cNvCxnSpPr>
          <p:nvPr/>
        </p:nvCxnSpPr>
        <p:spPr>
          <a:xfrm flipH="1">
            <a:off x="4667283" y="3516812"/>
            <a:ext cx="3027519" cy="0"/>
          </a:xfrm>
          <a:prstGeom prst="straightConnector1">
            <a:avLst/>
          </a:prstGeom>
          <a:ln w="12700">
            <a:solidFill>
              <a:schemeClr val="accent2">
                <a:lumMod val="60000"/>
                <a:lumOff val="40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F69F972-F01E-C94C-B76A-457ABB66C6FD}"/>
              </a:ext>
            </a:extLst>
          </p:cNvPr>
          <p:cNvSpPr/>
          <p:nvPr/>
        </p:nvSpPr>
        <p:spPr>
          <a:xfrm>
            <a:off x="7416230" y="3939961"/>
            <a:ext cx="852127" cy="306744"/>
          </a:xfrm>
          <a:prstGeom prst="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FFFFFF"/>
                </a:solidFill>
                <a:latin typeface="Amazon Ember"/>
              </a:rPr>
              <a:t>NodePort</a:t>
            </a:r>
            <a:endParaRPr lang="en-US" sz="1000" dirty="0">
              <a:solidFill>
                <a:srgbClr val="FFFFFF"/>
              </a:solidFill>
              <a:latin typeface="Amazon Ember" panose="02000000000000000000" pitchFamily="2" charset="0"/>
            </a:endParaRPr>
          </a:p>
        </p:txBody>
      </p:sp>
      <p:sp>
        <p:nvSpPr>
          <p:cNvPr id="55" name="Rectangle 54">
            <a:extLst>
              <a:ext uri="{FF2B5EF4-FFF2-40B4-BE49-F238E27FC236}">
                <a16:creationId xmlns:a16="http://schemas.microsoft.com/office/drawing/2014/main" id="{4C3EEDCC-98E9-0940-B511-34499C94C083}"/>
              </a:ext>
            </a:extLst>
          </p:cNvPr>
          <p:cNvSpPr/>
          <p:nvPr/>
        </p:nvSpPr>
        <p:spPr>
          <a:xfrm>
            <a:off x="8853786" y="3939961"/>
            <a:ext cx="852127" cy="306744"/>
          </a:xfrm>
          <a:prstGeom prst="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defTabSz="914284">
              <a:defRPr/>
            </a:pPr>
            <a:r>
              <a:rPr lang="en-US" sz="1000" dirty="0">
                <a:solidFill>
                  <a:srgbClr val="FFFFFF"/>
                </a:solidFill>
                <a:latin typeface="Amazon Ember"/>
              </a:rPr>
              <a:t>NodePort</a:t>
            </a:r>
            <a:endParaRPr lang="en-US" sz="1000" dirty="0">
              <a:solidFill>
                <a:srgbClr val="FFFFFF"/>
              </a:solidFill>
              <a:latin typeface="Amazon Ember" panose="02000000000000000000" pitchFamily="2" charset="0"/>
            </a:endParaRPr>
          </a:p>
        </p:txBody>
      </p:sp>
      <p:cxnSp>
        <p:nvCxnSpPr>
          <p:cNvPr id="66" name="Straight Arrow Connector 65">
            <a:extLst>
              <a:ext uri="{FF2B5EF4-FFF2-40B4-BE49-F238E27FC236}">
                <a16:creationId xmlns:a16="http://schemas.microsoft.com/office/drawing/2014/main" id="{65D5318E-7E51-6649-A6E1-49D43D22643C}"/>
              </a:ext>
            </a:extLst>
          </p:cNvPr>
          <p:cNvCxnSpPr>
            <a:cxnSpLocks/>
          </p:cNvCxnSpPr>
          <p:nvPr/>
        </p:nvCxnSpPr>
        <p:spPr>
          <a:xfrm flipV="1">
            <a:off x="7694800" y="4246706"/>
            <a:ext cx="2699" cy="476236"/>
          </a:xfrm>
          <a:prstGeom prst="straightConnector1">
            <a:avLst/>
          </a:prstGeom>
          <a:ln w="12700">
            <a:solidFill>
              <a:schemeClr val="accent2">
                <a:lumMod val="60000"/>
                <a:lumOff val="40000"/>
              </a:schemeClr>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9C8082F-809F-8940-A0C1-572DA3753D30}"/>
              </a:ext>
            </a:extLst>
          </p:cNvPr>
          <p:cNvCxnSpPr>
            <a:cxnSpLocks/>
          </p:cNvCxnSpPr>
          <p:nvPr/>
        </p:nvCxnSpPr>
        <p:spPr>
          <a:xfrm flipV="1">
            <a:off x="9187631" y="4246706"/>
            <a:ext cx="0" cy="476236"/>
          </a:xfrm>
          <a:prstGeom prst="straightConnector1">
            <a:avLst/>
          </a:prstGeom>
          <a:ln w="12700">
            <a:solidFill>
              <a:schemeClr val="accent2">
                <a:lumMod val="60000"/>
                <a:lumOff val="40000"/>
              </a:schemeClr>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71" name="Graphic 70">
            <a:extLst>
              <a:ext uri="{FF2B5EF4-FFF2-40B4-BE49-F238E27FC236}">
                <a16:creationId xmlns:a16="http://schemas.microsoft.com/office/drawing/2014/main" id="{B61C56A7-9828-144D-8789-FEB5A83260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90309" y="1461242"/>
            <a:ext cx="952500" cy="952500"/>
          </a:xfrm>
          <a:prstGeom prst="rect">
            <a:avLst/>
          </a:prstGeom>
        </p:spPr>
      </p:pic>
      <p:pic>
        <p:nvPicPr>
          <p:cNvPr id="72" name="Graphic 71">
            <a:extLst>
              <a:ext uri="{FF2B5EF4-FFF2-40B4-BE49-F238E27FC236}">
                <a16:creationId xmlns:a16="http://schemas.microsoft.com/office/drawing/2014/main" id="{69D0505C-F821-674B-AD18-850F060C44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05635" y="3281897"/>
            <a:ext cx="772521" cy="772521"/>
          </a:xfrm>
          <a:prstGeom prst="rect">
            <a:avLst/>
          </a:prstGeom>
        </p:spPr>
      </p:pic>
      <p:cxnSp>
        <p:nvCxnSpPr>
          <p:cNvPr id="73" name="Straight Arrow Connector 72">
            <a:extLst>
              <a:ext uri="{FF2B5EF4-FFF2-40B4-BE49-F238E27FC236}">
                <a16:creationId xmlns:a16="http://schemas.microsoft.com/office/drawing/2014/main" id="{C03637A2-7964-B843-AAF0-1B41C86560C8}"/>
              </a:ext>
            </a:extLst>
          </p:cNvPr>
          <p:cNvCxnSpPr>
            <a:cxnSpLocks/>
          </p:cNvCxnSpPr>
          <p:nvPr/>
        </p:nvCxnSpPr>
        <p:spPr>
          <a:xfrm>
            <a:off x="1666559" y="2413741"/>
            <a:ext cx="0" cy="732952"/>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7F5B4DE-5081-4047-8EC8-AD55280C27FA}"/>
              </a:ext>
            </a:extLst>
          </p:cNvPr>
          <p:cNvSpPr txBox="1"/>
          <p:nvPr/>
        </p:nvSpPr>
        <p:spPr>
          <a:xfrm>
            <a:off x="1076166" y="4014849"/>
            <a:ext cx="1272209" cy="661720"/>
          </a:xfrm>
          <a:prstGeom prst="rect">
            <a:avLst/>
          </a:prstGeom>
          <a:noFill/>
        </p:spPr>
        <p:txBody>
          <a:bodyPr wrap="square" lIns="152400" tIns="121920" rIns="152400" bIns="121920" rtlCol="0">
            <a:spAutoFit/>
          </a:bodyPr>
          <a:lstStyle/>
          <a:p>
            <a:pPr defTabSz="914284">
              <a:lnSpc>
                <a:spcPct val="90000"/>
              </a:lnSpc>
              <a:spcAft>
                <a:spcPts val="1500"/>
              </a:spcAft>
              <a:defRPr/>
            </a:pPr>
            <a:r>
              <a:rPr lang="en-US" sz="1000" dirty="0">
                <a:gradFill flip="none" rotWithShape="1">
                  <a:gsLst>
                    <a:gs pos="2917">
                      <a:srgbClr val="FFFFFF"/>
                    </a:gs>
                    <a:gs pos="30000">
                      <a:srgbClr val="FFFFFF"/>
                    </a:gs>
                  </a:gsLst>
                  <a:lin ang="5400000" scaled="0"/>
                  <a:tileRect/>
                </a:gradFill>
                <a:latin typeface="Amazon Ember"/>
              </a:rPr>
              <a:t>Ingress</a:t>
            </a:r>
            <a:r>
              <a:rPr lang="en-US" sz="1000" dirty="0">
                <a:gradFill>
                  <a:gsLst>
                    <a:gs pos="2917">
                      <a:srgbClr val="FFFFFF"/>
                    </a:gs>
                    <a:gs pos="30000">
                      <a:srgbClr val="FFFFFF"/>
                    </a:gs>
                  </a:gsLst>
                  <a:lin ang="5400000" scaled="0"/>
                </a:gradFill>
                <a:latin typeface="Amazon Ember"/>
              </a:rPr>
              <a:t> Resource Creation via Kubectl or API</a:t>
            </a:r>
          </a:p>
        </p:txBody>
      </p:sp>
    </p:spTree>
    <p:extLst>
      <p:ext uri="{BB962C8B-B14F-4D97-AF65-F5344CB8AC3E}">
        <p14:creationId xmlns:p14="http://schemas.microsoft.com/office/powerpoint/2010/main" val="203148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animBg="1"/>
      <p:bldP spid="22" grpId="0" animBg="1"/>
      <p:bldP spid="26" grpId="0" animBg="1"/>
      <p:bldP spid="27" grpId="0" animBg="1"/>
      <p:bldP spid="28" grpId="0" animBg="1"/>
      <p:bldP spid="31" grpId="0" animBg="1"/>
      <p:bldP spid="38" grpId="0" animBg="1"/>
      <p:bldP spid="40" grpId="0" animBg="1"/>
      <p:bldP spid="54" grpId="0" animBg="1"/>
      <p:bldP spid="55" grpId="0" animBg="1"/>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636E-2609-2B41-BBA6-883DFB4B69DC}"/>
              </a:ext>
            </a:extLst>
          </p:cNvPr>
          <p:cNvSpPr>
            <a:spLocks noGrp="1"/>
          </p:cNvSpPr>
          <p:nvPr>
            <p:ph type="title"/>
          </p:nvPr>
        </p:nvSpPr>
        <p:spPr/>
        <p:txBody>
          <a:bodyPr/>
          <a:lstStyle/>
          <a:p>
            <a:r>
              <a:rPr lang="en-AU" dirty="0"/>
              <a:t>Introduction to Amazon EKS</a:t>
            </a:r>
          </a:p>
        </p:txBody>
      </p:sp>
      <p:sp>
        <p:nvSpPr>
          <p:cNvPr id="3" name="Title 1">
            <a:extLst>
              <a:ext uri="{FF2B5EF4-FFF2-40B4-BE49-F238E27FC236}">
                <a16:creationId xmlns:a16="http://schemas.microsoft.com/office/drawing/2014/main" id="{570925A4-C15E-DD44-BD21-EF17AA0E2896}"/>
              </a:ext>
            </a:extLst>
          </p:cNvPr>
          <p:cNvSpPr txBox="1">
            <a:spLocks/>
          </p:cNvSpPr>
          <p:nvPr/>
        </p:nvSpPr>
        <p:spPr>
          <a:xfrm>
            <a:off x="457200" y="3830940"/>
            <a:ext cx="10363200" cy="1240140"/>
          </a:xfrm>
          <a:prstGeom prst="rect">
            <a:avLst/>
          </a:prstGeom>
        </p:spPr>
        <p:txBody>
          <a:bodyPr vert="horz" lIns="91440" tIns="45720" rIns="91440" bIns="45720" rtlCol="0" anchor="ctr">
            <a:noAutofit/>
          </a:bodyPr>
          <a:lstStyle>
            <a:lvl1pPr algn="l" defTabSz="609576" rtl="0" eaLnBrk="1" latinLnBrk="0" hangingPunct="1">
              <a:spcBef>
                <a:spcPct val="0"/>
              </a:spcBef>
              <a:buNone/>
              <a:defRPr sz="5333" b="1" i="0" kern="1200" cap="none">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AU" sz="3200" dirty="0">
                <a:solidFill>
                  <a:schemeClr val="accent1"/>
                </a:solidFill>
              </a:rPr>
              <a:t>Containers Immersion Day: Module 5</a:t>
            </a:r>
          </a:p>
        </p:txBody>
      </p:sp>
    </p:spTree>
    <p:extLst>
      <p:ext uri="{BB962C8B-B14F-4D97-AF65-F5344CB8AC3E}">
        <p14:creationId xmlns:p14="http://schemas.microsoft.com/office/powerpoint/2010/main" val="1040307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solidFill>
                  <a:srgbClr val="FFFFFF"/>
                </a:solidFill>
              </a:rPr>
              <a:t>AWS Load Balancer</a:t>
            </a:r>
            <a:r>
              <a:rPr lang="en-US" dirty="0"/>
              <a:t> Controller</a:t>
            </a:r>
          </a:p>
        </p:txBody>
      </p:sp>
      <p:sp>
        <p:nvSpPr>
          <p:cNvPr id="3" name="Text Placeholder 4">
            <a:extLst>
              <a:ext uri="{FF2B5EF4-FFF2-40B4-BE49-F238E27FC236}">
                <a16:creationId xmlns:a16="http://schemas.microsoft.com/office/drawing/2014/main" id="{4BB80666-DA40-5B43-905F-93A0C110641D}"/>
              </a:ext>
            </a:extLst>
          </p:cNvPr>
          <p:cNvSpPr txBox="1">
            <a:spLocks/>
          </p:cNvSpPr>
          <p:nvPr/>
        </p:nvSpPr>
        <p:spPr>
          <a:xfrm>
            <a:off x="269238" y="1685396"/>
            <a:ext cx="9759665" cy="5802101"/>
          </a:xfrm>
          <a:prstGeom prst="rect">
            <a:avLst/>
          </a:prstGeom>
        </p:spPr>
        <p:txBody>
          <a:bodyPr vert="horz" wrap="square" lIns="121920" tIns="76200" rIns="121920" bIns="7620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spcBef>
                <a:spcPts val="3500"/>
              </a:spcBef>
            </a:pPr>
            <a:r>
              <a:rPr lang="en-US" sz="2667" dirty="0"/>
              <a:t>Supported by Amazon EKS team</a:t>
            </a:r>
          </a:p>
          <a:p>
            <a:pPr>
              <a:spcBef>
                <a:spcPts val="3500"/>
              </a:spcBef>
            </a:pPr>
            <a:r>
              <a:rPr lang="en-US" sz="2667" dirty="0">
                <a:latin typeface="+mn-lt"/>
              </a:rPr>
              <a:t>Open-source development: https://</a:t>
            </a:r>
            <a:r>
              <a:rPr lang="en-US" sz="2667" dirty="0" err="1">
                <a:latin typeface="+mn-lt"/>
              </a:rPr>
              <a:t>github.com</a:t>
            </a:r>
            <a:r>
              <a:rPr lang="en-US" sz="2667" dirty="0">
                <a:latin typeface="+mn-lt"/>
              </a:rPr>
              <a:t>/</a:t>
            </a:r>
            <a:r>
              <a:rPr lang="en-US" sz="2667" dirty="0" err="1">
                <a:latin typeface="+mn-lt"/>
              </a:rPr>
              <a:t>kubernetes</a:t>
            </a:r>
            <a:r>
              <a:rPr lang="en-US" sz="2667" dirty="0">
                <a:latin typeface="+mn-lt"/>
              </a:rPr>
              <a:t>-sigs/</a:t>
            </a:r>
            <a:r>
              <a:rPr lang="en-US" sz="2667" dirty="0" err="1">
                <a:latin typeface="+mn-lt"/>
              </a:rPr>
              <a:t>aws</a:t>
            </a:r>
            <a:r>
              <a:rPr lang="en-US" sz="2667" dirty="0">
                <a:latin typeface="+mn-lt"/>
              </a:rPr>
              <a:t>-load-balancer-controller</a:t>
            </a:r>
          </a:p>
          <a:p>
            <a:pPr>
              <a:spcBef>
                <a:spcPts val="3500"/>
              </a:spcBef>
            </a:pPr>
            <a:r>
              <a:rPr lang="en-US" sz="2667" dirty="0">
                <a:latin typeface="+mn-lt"/>
              </a:rPr>
              <a:t>Customers are using it in production today!</a:t>
            </a:r>
          </a:p>
          <a:p>
            <a:pPr>
              <a:spcBef>
                <a:spcPts val="3500"/>
              </a:spcBef>
            </a:pPr>
            <a:r>
              <a:rPr lang="en-US" sz="2667" dirty="0">
                <a:latin typeface="+mn-lt"/>
              </a:rPr>
              <a:t>Reduce costs by sharing an ALB across multiple namespaces</a:t>
            </a:r>
          </a:p>
          <a:p>
            <a:pPr>
              <a:spcBef>
                <a:spcPts val="3500"/>
              </a:spcBef>
            </a:pPr>
            <a:r>
              <a:rPr lang="en-US" sz="2667" dirty="0">
                <a:latin typeface="+mn-lt"/>
              </a:rPr>
              <a:t>NLB supported with Fargate tasks</a:t>
            </a:r>
          </a:p>
          <a:p>
            <a:pPr>
              <a:spcBef>
                <a:spcPts val="3500"/>
              </a:spcBef>
            </a:pPr>
            <a:endParaRPr lang="en-US" sz="2667" dirty="0">
              <a:latin typeface="+mn-lt"/>
            </a:endParaRPr>
          </a:p>
          <a:p>
            <a:pPr>
              <a:spcBef>
                <a:spcPts val="3500"/>
              </a:spcBef>
            </a:pPr>
            <a:endParaRPr lang="en-US" sz="2667" dirty="0">
              <a:latin typeface="+mn-lt"/>
            </a:endParaRPr>
          </a:p>
        </p:txBody>
      </p:sp>
      <p:pic>
        <p:nvPicPr>
          <p:cNvPr id="6" name="Picture 5">
            <a:extLst>
              <a:ext uri="{FF2B5EF4-FFF2-40B4-BE49-F238E27FC236}">
                <a16:creationId xmlns:a16="http://schemas.microsoft.com/office/drawing/2014/main" id="{A4EE4260-DBB9-0546-8439-8F3D395D43B7}"/>
              </a:ext>
            </a:extLst>
          </p:cNvPr>
          <p:cNvPicPr>
            <a:picLocks noChangeAspect="1"/>
          </p:cNvPicPr>
          <p:nvPr/>
        </p:nvPicPr>
        <p:blipFill>
          <a:blip r:embed="rId3"/>
          <a:stretch>
            <a:fillRect/>
          </a:stretch>
        </p:blipFill>
        <p:spPr>
          <a:xfrm>
            <a:off x="10109200" y="188383"/>
            <a:ext cx="1894417" cy="1894417"/>
          </a:xfrm>
          <a:prstGeom prst="rect">
            <a:avLst/>
          </a:prstGeom>
        </p:spPr>
      </p:pic>
    </p:spTree>
    <p:extLst>
      <p:ext uri="{BB962C8B-B14F-4D97-AF65-F5344CB8AC3E}">
        <p14:creationId xmlns:p14="http://schemas.microsoft.com/office/powerpoint/2010/main" val="33550167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17EC-C580-F94D-8148-27029DA79EFB}"/>
              </a:ext>
            </a:extLst>
          </p:cNvPr>
          <p:cNvSpPr>
            <a:spLocks noGrp="1"/>
          </p:cNvSpPr>
          <p:nvPr>
            <p:ph type="title"/>
          </p:nvPr>
        </p:nvSpPr>
        <p:spPr/>
        <p:txBody>
          <a:bodyPr/>
          <a:lstStyle/>
          <a:p>
            <a:r>
              <a:rPr lang="en-AU" dirty="0"/>
              <a:t>Security</a:t>
            </a:r>
          </a:p>
        </p:txBody>
      </p:sp>
      <p:sp>
        <p:nvSpPr>
          <p:cNvPr id="3" name="Text Placeholder 2">
            <a:extLst>
              <a:ext uri="{FF2B5EF4-FFF2-40B4-BE49-F238E27FC236}">
                <a16:creationId xmlns:a16="http://schemas.microsoft.com/office/drawing/2014/main" id="{F2BAA3B0-477A-E242-87AB-79171CD46DEA}"/>
              </a:ext>
            </a:extLst>
          </p:cNvPr>
          <p:cNvSpPr>
            <a:spLocks noGrp="1"/>
          </p:cNvSpPr>
          <p:nvPr>
            <p:ph type="body" sz="quarter" idx="10"/>
          </p:nvPr>
        </p:nvSpPr>
        <p:spPr/>
        <p:txBody>
          <a:bodyPr/>
          <a:lstStyle/>
          <a:p>
            <a:r>
              <a:rPr lang="en-AU" dirty="0">
                <a:solidFill>
                  <a:schemeClr val="tx1"/>
                </a:solidFill>
              </a:rPr>
              <a:t>Introduction to Amazon EKS</a:t>
            </a:r>
          </a:p>
        </p:txBody>
      </p:sp>
    </p:spTree>
    <p:extLst>
      <p:ext uri="{BB962C8B-B14F-4D97-AF65-F5344CB8AC3E}">
        <p14:creationId xmlns:p14="http://schemas.microsoft.com/office/powerpoint/2010/main" val="3128901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AD1E47B-2B30-4311-8B2D-412EEEF7E58F}"/>
              </a:ext>
            </a:extLst>
          </p:cNvPr>
          <p:cNvSpPr>
            <a:spLocks noGrp="1"/>
          </p:cNvSpPr>
          <p:nvPr>
            <p:ph type="title"/>
          </p:nvPr>
        </p:nvSpPr>
        <p:spPr/>
        <p:txBody>
          <a:bodyPr/>
          <a:lstStyle/>
          <a:p>
            <a:r>
              <a:rPr lang="en-AU" dirty="0"/>
              <a:t>Shared Responsibility Model</a:t>
            </a:r>
          </a:p>
        </p:txBody>
      </p:sp>
      <p:cxnSp>
        <p:nvCxnSpPr>
          <p:cNvPr id="7" name="Straight Connector 6">
            <a:extLst>
              <a:ext uri="{FF2B5EF4-FFF2-40B4-BE49-F238E27FC236}">
                <a16:creationId xmlns:a16="http://schemas.microsoft.com/office/drawing/2014/main" id="{CB922304-25E2-447D-9EC5-4386842D1F96}"/>
              </a:ext>
            </a:extLst>
          </p:cNvPr>
          <p:cNvCxnSpPr/>
          <p:nvPr/>
        </p:nvCxnSpPr>
        <p:spPr>
          <a:xfrm>
            <a:off x="364176" y="3924127"/>
            <a:ext cx="11463648"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1285F90-B35E-41C5-81E1-9A132A219B67}"/>
              </a:ext>
            </a:extLst>
          </p:cNvPr>
          <p:cNvSpPr txBox="1"/>
          <p:nvPr/>
        </p:nvSpPr>
        <p:spPr>
          <a:xfrm>
            <a:off x="2248394" y="4611296"/>
            <a:ext cx="2406732" cy="954300"/>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of</a:t>
            </a:r>
            <a:r>
              <a:rPr lang="en-US" sz="1867" dirty="0">
                <a:solidFill>
                  <a:srgbClr val="FFFFFF"/>
                </a:solidFill>
                <a:latin typeface="Amazon Ember" panose="02000000000000000000"/>
              </a:rPr>
              <a:t>” the cloud</a:t>
            </a:r>
          </a:p>
        </p:txBody>
      </p:sp>
      <p:sp>
        <p:nvSpPr>
          <p:cNvPr id="9" name="TextBox 8">
            <a:extLst>
              <a:ext uri="{FF2B5EF4-FFF2-40B4-BE49-F238E27FC236}">
                <a16:creationId xmlns:a16="http://schemas.microsoft.com/office/drawing/2014/main" id="{5675467D-B217-4437-B6A6-88DCC02AB5F0}"/>
              </a:ext>
            </a:extLst>
          </p:cNvPr>
          <p:cNvSpPr txBox="1"/>
          <p:nvPr/>
        </p:nvSpPr>
        <p:spPr>
          <a:xfrm>
            <a:off x="2248394" y="2238869"/>
            <a:ext cx="2406732" cy="954300"/>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in</a:t>
            </a:r>
            <a:r>
              <a:rPr lang="en-US" sz="1867" dirty="0">
                <a:solidFill>
                  <a:srgbClr val="FFFFFF"/>
                </a:solidFill>
                <a:latin typeface="Amazon Ember" panose="02000000000000000000"/>
              </a:rPr>
              <a:t>” the cloud</a:t>
            </a:r>
          </a:p>
        </p:txBody>
      </p:sp>
      <p:sp>
        <p:nvSpPr>
          <p:cNvPr id="10" name="Rounded Rectangle 76">
            <a:extLst>
              <a:ext uri="{FF2B5EF4-FFF2-40B4-BE49-F238E27FC236}">
                <a16:creationId xmlns:a16="http://schemas.microsoft.com/office/drawing/2014/main" id="{C1317C98-2F16-4249-9E9B-0A4DDE4A59BD}"/>
              </a:ext>
            </a:extLst>
          </p:cNvPr>
          <p:cNvSpPr/>
          <p:nvPr/>
        </p:nvSpPr>
        <p:spPr>
          <a:xfrm>
            <a:off x="7547428" y="3223754"/>
            <a:ext cx="4280395"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1" name="TextBox 10">
            <a:extLst>
              <a:ext uri="{FF2B5EF4-FFF2-40B4-BE49-F238E27FC236}">
                <a16:creationId xmlns:a16="http://schemas.microsoft.com/office/drawing/2014/main" id="{E9CABEF9-E2AC-469C-91A1-22B09C43E7F0}"/>
              </a:ext>
            </a:extLst>
          </p:cNvPr>
          <p:cNvSpPr txBox="1"/>
          <p:nvPr/>
        </p:nvSpPr>
        <p:spPr>
          <a:xfrm>
            <a:off x="7547429" y="3305686"/>
            <a:ext cx="421705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 and Firewall Configuration</a:t>
            </a:r>
          </a:p>
        </p:txBody>
      </p:sp>
      <p:sp>
        <p:nvSpPr>
          <p:cNvPr id="12" name="Rounded Rectangle 78">
            <a:extLst>
              <a:ext uri="{FF2B5EF4-FFF2-40B4-BE49-F238E27FC236}">
                <a16:creationId xmlns:a16="http://schemas.microsoft.com/office/drawing/2014/main" id="{3075A19D-EA70-42B0-96E7-F76E07EA3B7A}"/>
              </a:ext>
            </a:extLst>
          </p:cNvPr>
          <p:cNvSpPr/>
          <p:nvPr/>
        </p:nvSpPr>
        <p:spPr>
          <a:xfrm>
            <a:off x="8263468" y="2489067"/>
            <a:ext cx="3564355" cy="560504"/>
          </a:xfrm>
          <a:prstGeom prst="round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3" name="TextBox 12">
            <a:extLst>
              <a:ext uri="{FF2B5EF4-FFF2-40B4-BE49-F238E27FC236}">
                <a16:creationId xmlns:a16="http://schemas.microsoft.com/office/drawing/2014/main" id="{53C72E23-5EA3-4009-BA5C-79E6FF38C68E}"/>
              </a:ext>
            </a:extLst>
          </p:cNvPr>
          <p:cNvSpPr txBox="1"/>
          <p:nvPr/>
        </p:nvSpPr>
        <p:spPr>
          <a:xfrm>
            <a:off x="8263468" y="2571024"/>
            <a:ext cx="3564356"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Identity &amp; Access Management</a:t>
            </a:r>
          </a:p>
        </p:txBody>
      </p:sp>
      <p:sp>
        <p:nvSpPr>
          <p:cNvPr id="14" name="Rounded Rectangle 80">
            <a:extLst>
              <a:ext uri="{FF2B5EF4-FFF2-40B4-BE49-F238E27FC236}">
                <a16:creationId xmlns:a16="http://schemas.microsoft.com/office/drawing/2014/main" id="{98E5B5B7-E9AD-4B5B-B883-6C13432EBC3E}"/>
              </a:ext>
            </a:extLst>
          </p:cNvPr>
          <p:cNvSpPr/>
          <p:nvPr/>
        </p:nvSpPr>
        <p:spPr>
          <a:xfrm>
            <a:off x="5066796" y="1754522"/>
            <a:ext cx="6761027"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5" name="TextBox 14">
            <a:extLst>
              <a:ext uri="{FF2B5EF4-FFF2-40B4-BE49-F238E27FC236}">
                <a16:creationId xmlns:a16="http://schemas.microsoft.com/office/drawing/2014/main" id="{D61B9B44-3FE5-4879-BB9D-C7C5ECE803AD}"/>
              </a:ext>
            </a:extLst>
          </p:cNvPr>
          <p:cNvSpPr txBox="1"/>
          <p:nvPr/>
        </p:nvSpPr>
        <p:spPr>
          <a:xfrm>
            <a:off x="5066796" y="1832548"/>
            <a:ext cx="6697684"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Customer Data</a:t>
            </a:r>
          </a:p>
        </p:txBody>
      </p:sp>
      <p:sp>
        <p:nvSpPr>
          <p:cNvPr id="16" name="Rounded Rectangle 82">
            <a:extLst>
              <a:ext uri="{FF2B5EF4-FFF2-40B4-BE49-F238E27FC236}">
                <a16:creationId xmlns:a16="http://schemas.microsoft.com/office/drawing/2014/main" id="{645F78F1-1FBD-4C4A-A1B0-7078AE13CC3E}"/>
              </a:ext>
            </a:extLst>
          </p:cNvPr>
          <p:cNvSpPr/>
          <p:nvPr/>
        </p:nvSpPr>
        <p:spPr>
          <a:xfrm>
            <a:off x="5083127" y="4068751"/>
            <a:ext cx="155122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7" name="Rounded Rectangle 83">
            <a:extLst>
              <a:ext uri="{FF2B5EF4-FFF2-40B4-BE49-F238E27FC236}">
                <a16:creationId xmlns:a16="http://schemas.microsoft.com/office/drawing/2014/main" id="{5E78AB60-477C-4A76-9C3D-F21120024D90}"/>
              </a:ext>
            </a:extLst>
          </p:cNvPr>
          <p:cNvSpPr/>
          <p:nvPr/>
        </p:nvSpPr>
        <p:spPr>
          <a:xfrm>
            <a:off x="6777499" y="407940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8" name="Rounded Rectangle 84">
            <a:extLst>
              <a:ext uri="{FF2B5EF4-FFF2-40B4-BE49-F238E27FC236}">
                <a16:creationId xmlns:a16="http://schemas.microsoft.com/office/drawing/2014/main" id="{36D9CCD5-8E69-451F-9989-E8CEAFA5F34A}"/>
              </a:ext>
            </a:extLst>
          </p:cNvPr>
          <p:cNvSpPr/>
          <p:nvPr/>
        </p:nvSpPr>
        <p:spPr>
          <a:xfrm>
            <a:off x="8518885" y="409878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9" name="Rounded Rectangle 85">
            <a:extLst>
              <a:ext uri="{FF2B5EF4-FFF2-40B4-BE49-F238E27FC236}">
                <a16:creationId xmlns:a16="http://schemas.microsoft.com/office/drawing/2014/main" id="{B201E05D-3D90-4CFE-87DC-B6B8E68AB331}"/>
              </a:ext>
            </a:extLst>
          </p:cNvPr>
          <p:cNvSpPr/>
          <p:nvPr/>
        </p:nvSpPr>
        <p:spPr>
          <a:xfrm>
            <a:off x="10260272" y="4095662"/>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0" name="TextBox 19">
            <a:extLst>
              <a:ext uri="{FF2B5EF4-FFF2-40B4-BE49-F238E27FC236}">
                <a16:creationId xmlns:a16="http://schemas.microsoft.com/office/drawing/2014/main" id="{B8C7FC39-5019-4C4B-A51F-CA370DD4DF21}"/>
              </a:ext>
            </a:extLst>
          </p:cNvPr>
          <p:cNvSpPr txBox="1"/>
          <p:nvPr/>
        </p:nvSpPr>
        <p:spPr>
          <a:xfrm>
            <a:off x="5083127" y="4132200"/>
            <a:ext cx="155122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Compute</a:t>
            </a:r>
          </a:p>
        </p:txBody>
      </p:sp>
      <p:sp>
        <p:nvSpPr>
          <p:cNvPr id="21" name="TextBox 20">
            <a:extLst>
              <a:ext uri="{FF2B5EF4-FFF2-40B4-BE49-F238E27FC236}">
                <a16:creationId xmlns:a16="http://schemas.microsoft.com/office/drawing/2014/main" id="{61982D61-AF01-4A9D-98D3-3BD429FCC52A}"/>
              </a:ext>
            </a:extLst>
          </p:cNvPr>
          <p:cNvSpPr txBox="1"/>
          <p:nvPr/>
        </p:nvSpPr>
        <p:spPr>
          <a:xfrm>
            <a:off x="6777499" y="4140657"/>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Storage</a:t>
            </a:r>
          </a:p>
        </p:txBody>
      </p:sp>
      <p:sp>
        <p:nvSpPr>
          <p:cNvPr id="22" name="TextBox 21">
            <a:extLst>
              <a:ext uri="{FF2B5EF4-FFF2-40B4-BE49-F238E27FC236}">
                <a16:creationId xmlns:a16="http://schemas.microsoft.com/office/drawing/2014/main" id="{32C26CEC-DB1D-4E9B-A94A-383B49B970D7}"/>
              </a:ext>
            </a:extLst>
          </p:cNvPr>
          <p:cNvSpPr txBox="1"/>
          <p:nvPr/>
        </p:nvSpPr>
        <p:spPr>
          <a:xfrm>
            <a:off x="8549568" y="4153426"/>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Database</a:t>
            </a:r>
          </a:p>
        </p:txBody>
      </p:sp>
      <p:sp>
        <p:nvSpPr>
          <p:cNvPr id="23" name="TextBox 22">
            <a:extLst>
              <a:ext uri="{FF2B5EF4-FFF2-40B4-BE49-F238E27FC236}">
                <a16:creationId xmlns:a16="http://schemas.microsoft.com/office/drawing/2014/main" id="{C80243FA-FEFB-438A-B1B0-DA97BB7AD23E}"/>
              </a:ext>
            </a:extLst>
          </p:cNvPr>
          <p:cNvSpPr txBox="1"/>
          <p:nvPr/>
        </p:nvSpPr>
        <p:spPr>
          <a:xfrm>
            <a:off x="10260272" y="4154479"/>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Networking</a:t>
            </a:r>
          </a:p>
        </p:txBody>
      </p:sp>
      <p:sp>
        <p:nvSpPr>
          <p:cNvPr id="24" name="Rounded Rectangle 91">
            <a:extLst>
              <a:ext uri="{FF2B5EF4-FFF2-40B4-BE49-F238E27FC236}">
                <a16:creationId xmlns:a16="http://schemas.microsoft.com/office/drawing/2014/main" id="{4B1032F8-23B2-49EF-BC21-FE8882A336EF}"/>
              </a:ext>
            </a:extLst>
          </p:cNvPr>
          <p:cNvSpPr/>
          <p:nvPr/>
        </p:nvSpPr>
        <p:spPr>
          <a:xfrm>
            <a:off x="5083128" y="4779396"/>
            <a:ext cx="2083900"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5" name="TextBox 24">
            <a:extLst>
              <a:ext uri="{FF2B5EF4-FFF2-40B4-BE49-F238E27FC236}">
                <a16:creationId xmlns:a16="http://schemas.microsoft.com/office/drawing/2014/main" id="{0ADE487D-F459-495D-9B6D-4F398C090979}"/>
              </a:ext>
            </a:extLst>
          </p:cNvPr>
          <p:cNvSpPr txBox="1"/>
          <p:nvPr/>
        </p:nvSpPr>
        <p:spPr>
          <a:xfrm>
            <a:off x="5066795" y="4850023"/>
            <a:ext cx="2083900"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Regions</a:t>
            </a:r>
          </a:p>
        </p:txBody>
      </p:sp>
      <p:sp>
        <p:nvSpPr>
          <p:cNvPr id="26" name="Rounded Rectangle 93">
            <a:extLst>
              <a:ext uri="{FF2B5EF4-FFF2-40B4-BE49-F238E27FC236}">
                <a16:creationId xmlns:a16="http://schemas.microsoft.com/office/drawing/2014/main" id="{A3499F29-982D-4253-9734-6CA12747145C}"/>
              </a:ext>
            </a:extLst>
          </p:cNvPr>
          <p:cNvSpPr/>
          <p:nvPr/>
        </p:nvSpPr>
        <p:spPr>
          <a:xfrm>
            <a:off x="7405357" y="4779396"/>
            <a:ext cx="210023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7" name="TextBox 26">
            <a:extLst>
              <a:ext uri="{FF2B5EF4-FFF2-40B4-BE49-F238E27FC236}">
                <a16:creationId xmlns:a16="http://schemas.microsoft.com/office/drawing/2014/main" id="{2B748E5F-8DCB-43FE-810A-F3AF097423CC}"/>
              </a:ext>
            </a:extLst>
          </p:cNvPr>
          <p:cNvSpPr txBox="1"/>
          <p:nvPr/>
        </p:nvSpPr>
        <p:spPr>
          <a:xfrm>
            <a:off x="7318691" y="4842078"/>
            <a:ext cx="2273569"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Availability Zones</a:t>
            </a:r>
          </a:p>
        </p:txBody>
      </p:sp>
      <p:sp>
        <p:nvSpPr>
          <p:cNvPr id="28" name="Rounded Rectangle 95">
            <a:extLst>
              <a:ext uri="{FF2B5EF4-FFF2-40B4-BE49-F238E27FC236}">
                <a16:creationId xmlns:a16="http://schemas.microsoft.com/office/drawing/2014/main" id="{4329D9F3-5CF4-4155-8570-7CD59EA87B6C}"/>
              </a:ext>
            </a:extLst>
          </p:cNvPr>
          <p:cNvSpPr/>
          <p:nvPr/>
        </p:nvSpPr>
        <p:spPr>
          <a:xfrm>
            <a:off x="9743922" y="4779396"/>
            <a:ext cx="2083902"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9" name="TextBox 28">
            <a:extLst>
              <a:ext uri="{FF2B5EF4-FFF2-40B4-BE49-F238E27FC236}">
                <a16:creationId xmlns:a16="http://schemas.microsoft.com/office/drawing/2014/main" id="{DB25BBDA-F7C2-4DF1-B75B-35349521B6B0}"/>
              </a:ext>
            </a:extLst>
          </p:cNvPr>
          <p:cNvSpPr txBox="1"/>
          <p:nvPr/>
        </p:nvSpPr>
        <p:spPr>
          <a:xfrm>
            <a:off x="9743921" y="4855768"/>
            <a:ext cx="208390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Edge Locations</a:t>
            </a:r>
          </a:p>
        </p:txBody>
      </p:sp>
      <p:sp>
        <p:nvSpPr>
          <p:cNvPr id="30" name="Rounded Rectangle 76">
            <a:extLst>
              <a:ext uri="{FF2B5EF4-FFF2-40B4-BE49-F238E27FC236}">
                <a16:creationId xmlns:a16="http://schemas.microsoft.com/office/drawing/2014/main" id="{EA647A72-23AA-4450-91DB-A48E70C6276F}"/>
              </a:ext>
            </a:extLst>
          </p:cNvPr>
          <p:cNvSpPr/>
          <p:nvPr/>
        </p:nvSpPr>
        <p:spPr>
          <a:xfrm>
            <a:off x="5083128" y="3218314"/>
            <a:ext cx="2322231"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1" name="TextBox 30">
            <a:extLst>
              <a:ext uri="{FF2B5EF4-FFF2-40B4-BE49-F238E27FC236}">
                <a16:creationId xmlns:a16="http://schemas.microsoft.com/office/drawing/2014/main" id="{DBCAD507-2EFD-4BAE-9CAC-3FAD3067B2DA}"/>
              </a:ext>
            </a:extLst>
          </p:cNvPr>
          <p:cNvSpPr txBox="1"/>
          <p:nvPr/>
        </p:nvSpPr>
        <p:spPr>
          <a:xfrm>
            <a:off x="5083128" y="3300246"/>
            <a:ext cx="2322231"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Operating System</a:t>
            </a:r>
          </a:p>
        </p:txBody>
      </p:sp>
      <p:sp>
        <p:nvSpPr>
          <p:cNvPr id="32" name="Rounded Rectangle 78">
            <a:extLst>
              <a:ext uri="{FF2B5EF4-FFF2-40B4-BE49-F238E27FC236}">
                <a16:creationId xmlns:a16="http://schemas.microsoft.com/office/drawing/2014/main" id="{2C904069-4342-4EF7-8345-2E286A849511}"/>
              </a:ext>
            </a:extLst>
          </p:cNvPr>
          <p:cNvSpPr/>
          <p:nvPr/>
        </p:nvSpPr>
        <p:spPr>
          <a:xfrm>
            <a:off x="5083130" y="2486418"/>
            <a:ext cx="1551220"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3" name="TextBox 32">
            <a:extLst>
              <a:ext uri="{FF2B5EF4-FFF2-40B4-BE49-F238E27FC236}">
                <a16:creationId xmlns:a16="http://schemas.microsoft.com/office/drawing/2014/main" id="{4CA554AD-AEFD-4BA5-A027-B920B055F960}"/>
              </a:ext>
            </a:extLst>
          </p:cNvPr>
          <p:cNvSpPr txBox="1"/>
          <p:nvPr/>
        </p:nvSpPr>
        <p:spPr>
          <a:xfrm>
            <a:off x="4939980" y="2566816"/>
            <a:ext cx="1837518"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Applications </a:t>
            </a:r>
          </a:p>
        </p:txBody>
      </p:sp>
      <p:sp>
        <p:nvSpPr>
          <p:cNvPr id="34" name="Rounded Rectangle 78">
            <a:extLst>
              <a:ext uri="{FF2B5EF4-FFF2-40B4-BE49-F238E27FC236}">
                <a16:creationId xmlns:a16="http://schemas.microsoft.com/office/drawing/2014/main" id="{9921D4D2-69C0-475D-AE6B-8A943A034CCF}"/>
              </a:ext>
            </a:extLst>
          </p:cNvPr>
          <p:cNvSpPr/>
          <p:nvPr/>
        </p:nvSpPr>
        <p:spPr>
          <a:xfrm>
            <a:off x="6777499" y="2485690"/>
            <a:ext cx="1369855" cy="560504"/>
          </a:xfrm>
          <a:prstGeom prst="roundRect">
            <a:avLst/>
          </a:prstGeom>
          <a:solidFill>
            <a:schemeClr val="tx2">
              <a:lumMod val="7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5" name="TextBox 34">
            <a:extLst>
              <a:ext uri="{FF2B5EF4-FFF2-40B4-BE49-F238E27FC236}">
                <a16:creationId xmlns:a16="http://schemas.microsoft.com/office/drawing/2014/main" id="{F3EE2DF8-BA87-463B-8B52-C5C8F3F108F8}"/>
              </a:ext>
            </a:extLst>
          </p:cNvPr>
          <p:cNvSpPr txBox="1"/>
          <p:nvPr/>
        </p:nvSpPr>
        <p:spPr>
          <a:xfrm>
            <a:off x="6777498" y="2566088"/>
            <a:ext cx="1369855"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Platform </a:t>
            </a:r>
          </a:p>
        </p:txBody>
      </p:sp>
      <p:sp>
        <p:nvSpPr>
          <p:cNvPr id="36" name="Rounded Rectangle 69">
            <a:extLst>
              <a:ext uri="{FF2B5EF4-FFF2-40B4-BE49-F238E27FC236}">
                <a16:creationId xmlns:a16="http://schemas.microsoft.com/office/drawing/2014/main" id="{DB651487-3D66-4285-A9B6-8096FC38B2A6}"/>
              </a:ext>
            </a:extLst>
          </p:cNvPr>
          <p:cNvSpPr/>
          <p:nvPr/>
        </p:nvSpPr>
        <p:spPr>
          <a:xfrm>
            <a:off x="1108365" y="1754522"/>
            <a:ext cx="665018" cy="2029738"/>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7" name="Rounded Rectangle 70">
            <a:extLst>
              <a:ext uri="{FF2B5EF4-FFF2-40B4-BE49-F238E27FC236}">
                <a16:creationId xmlns:a16="http://schemas.microsoft.com/office/drawing/2014/main" id="{335FDBBB-3131-443E-8C68-ABE65BC43C33}"/>
              </a:ext>
            </a:extLst>
          </p:cNvPr>
          <p:cNvSpPr/>
          <p:nvPr/>
        </p:nvSpPr>
        <p:spPr>
          <a:xfrm>
            <a:off x="1108364" y="4050795"/>
            <a:ext cx="665018" cy="2012871"/>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8" name="TextBox 37">
            <a:extLst>
              <a:ext uri="{FF2B5EF4-FFF2-40B4-BE49-F238E27FC236}">
                <a16:creationId xmlns:a16="http://schemas.microsoft.com/office/drawing/2014/main" id="{3AE734D4-5521-4376-AC26-7D105528D801}"/>
              </a:ext>
            </a:extLst>
          </p:cNvPr>
          <p:cNvSpPr txBox="1"/>
          <p:nvPr/>
        </p:nvSpPr>
        <p:spPr>
          <a:xfrm rot="16200000">
            <a:off x="434436" y="4805845"/>
            <a:ext cx="2012869"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AWS</a:t>
            </a:r>
          </a:p>
        </p:txBody>
      </p:sp>
      <p:sp>
        <p:nvSpPr>
          <p:cNvPr id="39" name="TextBox 38">
            <a:extLst>
              <a:ext uri="{FF2B5EF4-FFF2-40B4-BE49-F238E27FC236}">
                <a16:creationId xmlns:a16="http://schemas.microsoft.com/office/drawing/2014/main" id="{49915CA6-D7C5-4DDD-8D50-84507E01DE8C}"/>
              </a:ext>
            </a:extLst>
          </p:cNvPr>
          <p:cNvSpPr txBox="1"/>
          <p:nvPr/>
        </p:nvSpPr>
        <p:spPr>
          <a:xfrm rot="16200000">
            <a:off x="408529" y="2520616"/>
            <a:ext cx="2105892"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CUSTOMER</a:t>
            </a:r>
          </a:p>
        </p:txBody>
      </p:sp>
    </p:spTree>
    <p:extLst>
      <p:ext uri="{BB962C8B-B14F-4D97-AF65-F5344CB8AC3E}">
        <p14:creationId xmlns:p14="http://schemas.microsoft.com/office/powerpoint/2010/main" val="44995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AU" dirty="0"/>
              <a:t>IAM = Who can do what in the platform and/or cluster?</a:t>
            </a:r>
            <a:endParaRPr lang="en-US" dirty="0"/>
          </a:p>
        </p:txBody>
      </p:sp>
      <p:sp>
        <p:nvSpPr>
          <p:cNvPr id="6" name="Text Placeholder 5"/>
          <p:cNvSpPr>
            <a:spLocks noGrp="1"/>
          </p:cNvSpPr>
          <p:nvPr>
            <p:ph type="body" sz="quarter" idx="10"/>
          </p:nvPr>
        </p:nvSpPr>
        <p:spPr/>
        <p:txBody>
          <a:bodyPr/>
          <a:lstStyle/>
          <a:p>
            <a:r>
              <a:rPr lang="en-AU" b="1" u="sng" dirty="0"/>
              <a:t>People</a:t>
            </a:r>
          </a:p>
          <a:p>
            <a:endParaRPr lang="en-AU" b="1" u="sng" dirty="0"/>
          </a:p>
          <a:p>
            <a:endParaRPr lang="en-US" b="1" u="sng" dirty="0"/>
          </a:p>
        </p:txBody>
      </p:sp>
      <p:sp>
        <p:nvSpPr>
          <p:cNvPr id="7" name="Text Placeholder 6"/>
          <p:cNvSpPr>
            <a:spLocks noGrp="1"/>
          </p:cNvSpPr>
          <p:nvPr>
            <p:ph type="body" sz="quarter" idx="11"/>
          </p:nvPr>
        </p:nvSpPr>
        <p:spPr/>
        <p:txBody>
          <a:bodyPr/>
          <a:lstStyle/>
          <a:p>
            <a:r>
              <a:rPr lang="en-AU" b="1" u="sng" dirty="0"/>
              <a:t>Code / Pipelines</a:t>
            </a:r>
            <a:endParaRPr lang="en-US" b="1" u="sng" dirty="0"/>
          </a:p>
        </p:txBody>
      </p:sp>
      <p:pic>
        <p:nvPicPr>
          <p:cNvPr id="2050" name="Picture 2" descr="File:Group people ic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2219544"/>
            <a:ext cx="5112473" cy="33934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AAC11B-4F1A-B147-9FA8-B650A9D37C2E}"/>
              </a:ext>
            </a:extLst>
          </p:cNvPr>
          <p:cNvSpPr txBox="1"/>
          <p:nvPr/>
        </p:nvSpPr>
        <p:spPr>
          <a:xfrm>
            <a:off x="457199" y="5638566"/>
            <a:ext cx="1407608" cy="246221"/>
          </a:xfrm>
          <a:prstGeom prst="rect">
            <a:avLst/>
          </a:prstGeom>
          <a:noFill/>
        </p:spPr>
        <p:txBody>
          <a:bodyPr wrap="square" rtlCol="0">
            <a:spAutoFit/>
          </a:bodyPr>
          <a:lstStyle/>
          <a:p>
            <a:pPr defTabSz="609576"/>
            <a:r>
              <a:rPr lang="en-US" sz="1000" dirty="0">
                <a:solidFill>
                  <a:srgbClr val="FFFFFF"/>
                </a:solidFill>
                <a:latin typeface="Amazon Ember" panose="02000000000000000000"/>
                <a:hlinkClick r:id="rId4"/>
              </a:rPr>
              <a:t>Photo &amp; Licence</a:t>
            </a:r>
            <a:endParaRPr lang="en-US" sz="1000" dirty="0">
              <a:solidFill>
                <a:srgbClr val="FFFFFF"/>
              </a:solidFill>
              <a:latin typeface="Amazon Ember" panose="02000000000000000000"/>
            </a:endParaRPr>
          </a:p>
        </p:txBody>
      </p:sp>
      <p:pic>
        <p:nvPicPr>
          <p:cNvPr id="2052" name="Picture 4" descr="EXCAVATOR (6515873781)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1" y="2219544"/>
            <a:ext cx="4389389" cy="33934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AAC11B-4F1A-B147-9FA8-B650A9D37C2E}"/>
              </a:ext>
            </a:extLst>
          </p:cNvPr>
          <p:cNvSpPr txBox="1"/>
          <p:nvPr/>
        </p:nvSpPr>
        <p:spPr>
          <a:xfrm>
            <a:off x="9363531" y="5638566"/>
            <a:ext cx="1407608" cy="246221"/>
          </a:xfrm>
          <a:prstGeom prst="rect">
            <a:avLst/>
          </a:prstGeom>
          <a:noFill/>
        </p:spPr>
        <p:txBody>
          <a:bodyPr wrap="square" rtlCol="0">
            <a:spAutoFit/>
          </a:bodyPr>
          <a:lstStyle/>
          <a:p>
            <a:pPr algn="r" defTabSz="609576"/>
            <a:r>
              <a:rPr lang="en-US" sz="1000" dirty="0">
                <a:solidFill>
                  <a:srgbClr val="FFFFFF"/>
                </a:solidFill>
                <a:latin typeface="Amazon Ember" panose="02000000000000000000"/>
                <a:hlinkClick r:id="rId6"/>
              </a:rPr>
              <a:t>Photo &amp; Licence</a:t>
            </a:r>
            <a:endParaRPr lang="en-US" sz="1000" dirty="0">
              <a:solidFill>
                <a:srgbClr val="FFFFFF"/>
              </a:solidFill>
              <a:latin typeface="Amazon Ember" panose="02000000000000000000"/>
            </a:endParaRPr>
          </a:p>
        </p:txBody>
      </p:sp>
    </p:spTree>
    <p:extLst>
      <p:ext uri="{BB962C8B-B14F-4D97-AF65-F5344CB8AC3E}">
        <p14:creationId xmlns:p14="http://schemas.microsoft.com/office/powerpoint/2010/main" val="280554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normAutofit/>
          </a:bodyPr>
          <a:lstStyle/>
          <a:p>
            <a:r>
              <a:rPr lang="en-US" dirty="0"/>
              <a:t>And you should i</a:t>
            </a:r>
            <a:r>
              <a:rPr lang="en-US" dirty="0">
                <a:solidFill>
                  <a:schemeClr val="tx1"/>
                </a:solidFill>
              </a:rPr>
              <a:t>nvest in end-to-end </a:t>
            </a:r>
            <a:r>
              <a:rPr lang="en-US" dirty="0"/>
              <a:t>a</a:t>
            </a:r>
            <a:r>
              <a:rPr lang="en-US" dirty="0">
                <a:solidFill>
                  <a:schemeClr val="tx1"/>
                </a:solidFill>
              </a:rPr>
              <a:t>utomation via pipelines </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sz="half" idx="4294967295"/>
          </p:nvPr>
        </p:nvSpPr>
        <p:spPr>
          <a:xfrm>
            <a:off x="457201" y="1509674"/>
            <a:ext cx="4988719" cy="3529542"/>
          </a:xfrm>
        </p:spPr>
        <p:txBody>
          <a:bodyPr/>
          <a:lstStyle/>
          <a:p>
            <a:pPr marL="457182" indent="-457182">
              <a:buFont typeface="Arial" panose="020B0604020202020204" pitchFamily="34" charset="0"/>
              <a:buChar char="•"/>
            </a:pPr>
            <a:r>
              <a:rPr lang="en-US" dirty="0"/>
              <a:t>AWS Infrastructure-as-Code</a:t>
            </a:r>
          </a:p>
          <a:p>
            <a:pPr marL="457182" indent="-457182">
              <a:buFont typeface="Arial" panose="020B0604020202020204" pitchFamily="34" charset="0"/>
              <a:buChar char="•"/>
            </a:pPr>
            <a:r>
              <a:rPr lang="en-US" dirty="0"/>
              <a:t>Code &amp; Container Builds</a:t>
            </a:r>
          </a:p>
          <a:p>
            <a:pPr marL="457182" indent="-457182">
              <a:buFont typeface="Arial" panose="020B0604020202020204" pitchFamily="34" charset="0"/>
              <a:buChar char="•"/>
            </a:pPr>
            <a:r>
              <a:rPr lang="en-US" dirty="0"/>
              <a:t>Security (DevSecOps)</a:t>
            </a:r>
          </a:p>
          <a:p>
            <a:pPr marL="457182" indent="-457182">
              <a:buFont typeface="Arial" panose="020B0604020202020204" pitchFamily="34" charset="0"/>
              <a:buChar char="•"/>
            </a:pPr>
            <a:r>
              <a:rPr lang="en-US" dirty="0"/>
              <a:t>Deployments (don’t run </a:t>
            </a:r>
            <a:r>
              <a:rPr lang="en-US" dirty="0" err="1"/>
              <a:t>kubectl</a:t>
            </a:r>
            <a:r>
              <a:rPr lang="en-US" dirty="0"/>
              <a:t> to deploy to prod on your laptop!)</a:t>
            </a:r>
          </a:p>
          <a:p>
            <a:endParaRPr lang="en-US" dirty="0"/>
          </a:p>
          <a:p>
            <a:r>
              <a:rPr lang="en-US" dirty="0"/>
              <a:t>Invest here to make it fast and easy/automatic for your team to do the right thing!</a:t>
            </a:r>
          </a:p>
        </p:txBody>
      </p:sp>
      <p:pic>
        <p:nvPicPr>
          <p:cNvPr id="3" name="Picture 2">
            <a:extLst>
              <a:ext uri="{FF2B5EF4-FFF2-40B4-BE49-F238E27FC236}">
                <a16:creationId xmlns:a16="http://schemas.microsoft.com/office/drawing/2014/main" id="{726241F8-A055-6248-AEA9-E9284F90DF3E}"/>
              </a:ext>
            </a:extLst>
          </p:cNvPr>
          <p:cNvPicPr>
            <a:picLocks noChangeAspect="1"/>
          </p:cNvPicPr>
          <p:nvPr/>
        </p:nvPicPr>
        <p:blipFill>
          <a:blip r:embed="rId3"/>
          <a:stretch>
            <a:fillRect/>
          </a:stretch>
        </p:blipFill>
        <p:spPr>
          <a:xfrm>
            <a:off x="5614844" y="1405759"/>
            <a:ext cx="6114312" cy="3737373"/>
          </a:xfrm>
          <a:prstGeom prst="rect">
            <a:avLst/>
          </a:prstGeom>
        </p:spPr>
      </p:pic>
      <p:sp>
        <p:nvSpPr>
          <p:cNvPr id="5" name="TextBox 4">
            <a:extLst>
              <a:ext uri="{FF2B5EF4-FFF2-40B4-BE49-F238E27FC236}">
                <a16:creationId xmlns:a16="http://schemas.microsoft.com/office/drawing/2014/main" id="{893709F5-C109-4C44-A626-48F3846389BE}"/>
              </a:ext>
            </a:extLst>
          </p:cNvPr>
          <p:cNvSpPr txBox="1"/>
          <p:nvPr/>
        </p:nvSpPr>
        <p:spPr>
          <a:xfrm>
            <a:off x="11175034" y="5143132"/>
            <a:ext cx="776438" cy="400110"/>
          </a:xfrm>
          <a:prstGeom prst="rect">
            <a:avLst/>
          </a:prstGeom>
          <a:noFill/>
        </p:spPr>
        <p:txBody>
          <a:bodyPr wrap="square" rtlCol="0">
            <a:spAutoFit/>
          </a:bodyPr>
          <a:lstStyle/>
          <a:p>
            <a:pPr defTabSz="609576"/>
            <a:r>
              <a:rPr lang="en-US" sz="1000" dirty="0">
                <a:solidFill>
                  <a:srgbClr val="FFFFFF"/>
                </a:solidFill>
                <a:latin typeface="Amazon Ember" panose="02000000000000000000"/>
                <a:hlinkClick r:id="rId4"/>
              </a:rPr>
              <a:t>Photo</a:t>
            </a:r>
            <a:endParaRPr lang="en-US" sz="1000" dirty="0">
              <a:solidFill>
                <a:srgbClr val="FFFFFF"/>
              </a:solidFill>
              <a:latin typeface="Amazon Ember" panose="02000000000000000000"/>
            </a:endParaRPr>
          </a:p>
          <a:p>
            <a:pPr defTabSz="609576"/>
            <a:endParaRPr lang="en-US" sz="1000" dirty="0">
              <a:solidFill>
                <a:srgbClr val="FFFFFF"/>
              </a:solidFill>
              <a:latin typeface="Amazon Ember" panose="02000000000000000000"/>
            </a:endParaRPr>
          </a:p>
        </p:txBody>
      </p:sp>
    </p:spTree>
    <p:extLst>
      <p:ext uri="{BB962C8B-B14F-4D97-AF65-F5344CB8AC3E}">
        <p14:creationId xmlns:p14="http://schemas.microsoft.com/office/powerpoint/2010/main" val="39840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normAutofit/>
          </a:bodyPr>
          <a:lstStyle/>
          <a:p>
            <a:r>
              <a:rPr lang="en-AU" dirty="0"/>
              <a:t>Why do </a:t>
            </a:r>
            <a:r>
              <a:rPr lang="en-AU" dirty="0" err="1"/>
              <a:t>DevSecOps</a:t>
            </a:r>
            <a:r>
              <a:rPr lang="en-AU" dirty="0"/>
              <a:t> which embeds security in CI/CD pipelines?</a:t>
            </a:r>
            <a:endParaRPr lang="en-US" dirty="0">
              <a:solidFill>
                <a:schemeClr val="tx1"/>
              </a:solidFill>
            </a:endParaRP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sz="half" idx="4294967295"/>
          </p:nvPr>
        </p:nvSpPr>
        <p:spPr>
          <a:xfrm>
            <a:off x="457201" y="1509674"/>
            <a:ext cx="4988719" cy="3529542"/>
          </a:xfrm>
        </p:spPr>
        <p:txBody>
          <a:bodyPr/>
          <a:lstStyle/>
          <a:p>
            <a:r>
              <a:rPr lang="en-AU" dirty="0"/>
              <a:t>If you don’t make it fast and easy to do the right thing people will just go around the policies or restrictions to get their work done and meet their deadlines!</a:t>
            </a:r>
            <a:endParaRPr lang="en-US" dirty="0"/>
          </a:p>
        </p:txBody>
      </p:sp>
      <p:pic>
        <p:nvPicPr>
          <p:cNvPr id="7" name="Picture 6" descr="A path with trees on the side of a road&#10;&#10;Description generated with very high confidence">
            <a:extLst>
              <a:ext uri="{FF2B5EF4-FFF2-40B4-BE49-F238E27FC236}">
                <a16:creationId xmlns:a16="http://schemas.microsoft.com/office/drawing/2014/main" id="{7220D293-AD1E-499A-981A-6FC6883CA412}"/>
              </a:ext>
            </a:extLst>
          </p:cNvPr>
          <p:cNvPicPr>
            <a:picLocks noChangeAspect="1"/>
          </p:cNvPicPr>
          <p:nvPr/>
        </p:nvPicPr>
        <p:blipFill>
          <a:blip r:embed="rId3"/>
          <a:stretch>
            <a:fillRect/>
          </a:stretch>
        </p:blipFill>
        <p:spPr>
          <a:xfrm>
            <a:off x="5540547" y="1322919"/>
            <a:ext cx="6046149" cy="4534611"/>
          </a:xfrm>
          <a:prstGeom prst="rect">
            <a:avLst/>
          </a:prstGeom>
        </p:spPr>
      </p:pic>
      <p:sp>
        <p:nvSpPr>
          <p:cNvPr id="8" name="TextBox 7">
            <a:extLst>
              <a:ext uri="{FF2B5EF4-FFF2-40B4-BE49-F238E27FC236}">
                <a16:creationId xmlns:a16="http://schemas.microsoft.com/office/drawing/2014/main" id="{BB21F62A-93D8-4B2A-8882-03CA0542E73F}"/>
              </a:ext>
            </a:extLst>
          </p:cNvPr>
          <p:cNvSpPr txBox="1"/>
          <p:nvPr/>
        </p:nvSpPr>
        <p:spPr>
          <a:xfrm>
            <a:off x="10706941" y="5857529"/>
            <a:ext cx="879755" cy="400110"/>
          </a:xfrm>
          <a:prstGeom prst="rect">
            <a:avLst/>
          </a:prstGeom>
          <a:noFill/>
        </p:spPr>
        <p:txBody>
          <a:bodyPr wrap="square" rtlCol="0">
            <a:spAutoFit/>
          </a:bodyPr>
          <a:lstStyle/>
          <a:p>
            <a:pPr algn="r" defTabSz="609576"/>
            <a:r>
              <a:rPr lang="en-US" sz="1000" dirty="0">
                <a:solidFill>
                  <a:srgbClr val="002D43"/>
                </a:solidFill>
                <a:latin typeface="Amazon Ember" panose="02000000000000000000"/>
                <a:hlinkClick r:id="rId4"/>
              </a:rPr>
              <a:t>Photo &amp; Licence</a:t>
            </a:r>
            <a:endParaRPr lang="en-US" sz="1000" dirty="0">
              <a:solidFill>
                <a:srgbClr val="002D43"/>
              </a:solidFill>
              <a:latin typeface="Amazon Ember" panose="02000000000000000000"/>
            </a:endParaRPr>
          </a:p>
        </p:txBody>
      </p:sp>
    </p:spTree>
    <p:extLst>
      <p:ext uri="{BB962C8B-B14F-4D97-AF65-F5344CB8AC3E}">
        <p14:creationId xmlns:p14="http://schemas.microsoft.com/office/powerpoint/2010/main" val="385872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91D7D896-36B5-4091-8258-7A19CD2524BA}"/>
              </a:ext>
            </a:extLst>
          </p:cNvPr>
          <p:cNvSpPr txBox="1"/>
          <p:nvPr/>
        </p:nvSpPr>
        <p:spPr>
          <a:xfrm>
            <a:off x="2202815" y="3957160"/>
            <a:ext cx="3006851"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63"/>
            <a:r>
              <a:rPr lang="en-US" sz="1467" dirty="0">
                <a:solidFill>
                  <a:srgbClr val="FFFFFF"/>
                </a:solidFill>
              </a:rPr>
              <a:t>K8s action allowed/denied</a:t>
            </a:r>
          </a:p>
        </p:txBody>
      </p:sp>
      <p:sp>
        <p:nvSpPr>
          <p:cNvPr id="2" name="Title 1"/>
          <p:cNvSpPr>
            <a:spLocks noGrp="1"/>
          </p:cNvSpPr>
          <p:nvPr>
            <p:ph type="title"/>
          </p:nvPr>
        </p:nvSpPr>
        <p:spPr/>
        <p:txBody>
          <a:bodyPr/>
          <a:lstStyle/>
          <a:p>
            <a:r>
              <a:rPr lang="en-US" dirty="0"/>
              <a:t>EKS: IAM Authentication + kubectl</a:t>
            </a:r>
          </a:p>
        </p:txBody>
      </p:sp>
      <p:grpSp>
        <p:nvGrpSpPr>
          <p:cNvPr id="48" name="Group 47">
            <a:extLst>
              <a:ext uri="{FF2B5EF4-FFF2-40B4-BE49-F238E27FC236}">
                <a16:creationId xmlns:a16="http://schemas.microsoft.com/office/drawing/2014/main" id="{73CC57DD-8B33-4666-8E92-4FC0CF0146C9}"/>
              </a:ext>
            </a:extLst>
          </p:cNvPr>
          <p:cNvGrpSpPr/>
          <p:nvPr/>
        </p:nvGrpSpPr>
        <p:grpSpPr>
          <a:xfrm>
            <a:off x="5380484" y="2608886"/>
            <a:ext cx="1431038" cy="1383883"/>
            <a:chOff x="3485826" y="819150"/>
            <a:chExt cx="2172348" cy="2100763"/>
          </a:xfrm>
        </p:grpSpPr>
        <p:sp>
          <p:nvSpPr>
            <p:cNvPr id="49" name="Freeform 6">
              <a:extLst>
                <a:ext uri="{FF2B5EF4-FFF2-40B4-BE49-F238E27FC236}">
                  <a16:creationId xmlns:a16="http://schemas.microsoft.com/office/drawing/2014/main" id="{60079F13-1F65-4C89-A9BA-A63159E8361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76"/>
              <a:endParaRPr lang="en-US" sz="2400" dirty="0">
                <a:solidFill>
                  <a:srgbClr val="1D516C"/>
                </a:solidFill>
                <a:latin typeface="Arial"/>
              </a:endParaRPr>
            </a:p>
          </p:txBody>
        </p:sp>
        <p:sp>
          <p:nvSpPr>
            <p:cNvPr id="50" name="Freeform 7">
              <a:extLst>
                <a:ext uri="{FF2B5EF4-FFF2-40B4-BE49-F238E27FC236}">
                  <a16:creationId xmlns:a16="http://schemas.microsoft.com/office/drawing/2014/main" id="{0C3B2D6A-FC60-4E16-AB47-8451EA97366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76"/>
              <a:endParaRPr lang="en-US" sz="2400" dirty="0">
                <a:solidFill>
                  <a:srgbClr val="1D516C"/>
                </a:solidFill>
                <a:latin typeface="Arial"/>
              </a:endParaRPr>
            </a:p>
          </p:txBody>
        </p:sp>
      </p:grpSp>
      <p:sp>
        <p:nvSpPr>
          <p:cNvPr id="51" name="TextBox 50"/>
          <p:cNvSpPr txBox="1"/>
          <p:nvPr/>
        </p:nvSpPr>
        <p:spPr>
          <a:xfrm>
            <a:off x="4732253" y="5344064"/>
            <a:ext cx="2727494" cy="543867"/>
          </a:xfrm>
          <a:prstGeom prst="rect">
            <a:avLst/>
          </a:prstGeom>
          <a:noFill/>
        </p:spPr>
        <p:txBody>
          <a:bodyPr wrap="square" rtlCol="0">
            <a:spAutoFit/>
          </a:bodyPr>
          <a:lstStyle/>
          <a:p>
            <a:pPr algn="ctr" defTabSz="914374"/>
            <a:r>
              <a:rPr lang="en-US" sz="14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Authorization of</a:t>
            </a:r>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AWS Identity against Kubernetes RBAC</a:t>
            </a:r>
          </a:p>
        </p:txBody>
      </p:sp>
      <p:sp>
        <p:nvSpPr>
          <p:cNvPr id="53" name="TextBox 52">
            <a:extLst>
              <a:ext uri="{FF2B5EF4-FFF2-40B4-BE49-F238E27FC236}">
                <a16:creationId xmlns:a16="http://schemas.microsoft.com/office/drawing/2014/main" id="{91D7D896-36B5-4091-8258-7A19CD2524BA}"/>
              </a:ext>
            </a:extLst>
          </p:cNvPr>
          <p:cNvSpPr txBox="1"/>
          <p:nvPr/>
        </p:nvSpPr>
        <p:spPr>
          <a:xfrm>
            <a:off x="5571923" y="3957161"/>
            <a:ext cx="1048158"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63"/>
            <a:r>
              <a:rPr lang="en-US" sz="1467" dirty="0">
                <a:solidFill>
                  <a:srgbClr val="FFFFFF"/>
                </a:solidFill>
              </a:rPr>
              <a:t>K8s API</a:t>
            </a:r>
          </a:p>
        </p:txBody>
      </p:sp>
      <p:sp>
        <p:nvSpPr>
          <p:cNvPr id="54" name="TextBox 53">
            <a:extLst>
              <a:ext uri="{FF2B5EF4-FFF2-40B4-BE49-F238E27FC236}">
                <a16:creationId xmlns:a16="http://schemas.microsoft.com/office/drawing/2014/main" id="{91D7D896-36B5-4091-8258-7A19CD2524BA}"/>
              </a:ext>
            </a:extLst>
          </p:cNvPr>
          <p:cNvSpPr txBox="1"/>
          <p:nvPr/>
        </p:nvSpPr>
        <p:spPr>
          <a:xfrm>
            <a:off x="2387191" y="2331732"/>
            <a:ext cx="2638098" cy="395045"/>
          </a:xfrm>
          <a:prstGeom prst="rect">
            <a:avLst/>
          </a:prstGeom>
          <a:noFill/>
        </p:spPr>
        <p:txBody>
          <a:bodyPr wrap="square" bIns="121920" rtlCol="0">
            <a:spAutoFit/>
          </a:bodyPr>
          <a:lstStyle/>
          <a:p>
            <a:pPr algn="ctr" defTabSz="914374"/>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Passes AWS Identity</a:t>
            </a:r>
          </a:p>
        </p:txBody>
      </p:sp>
      <p:sp>
        <p:nvSpPr>
          <p:cNvPr id="55" name="TextBox 54">
            <a:extLst>
              <a:ext uri="{FF2B5EF4-FFF2-40B4-BE49-F238E27FC236}">
                <a16:creationId xmlns:a16="http://schemas.microsoft.com/office/drawing/2014/main" id="{91D7D896-36B5-4091-8258-7A19CD2524BA}"/>
              </a:ext>
            </a:extLst>
          </p:cNvPr>
          <p:cNvSpPr txBox="1"/>
          <p:nvPr/>
        </p:nvSpPr>
        <p:spPr>
          <a:xfrm>
            <a:off x="7150905" y="2943238"/>
            <a:ext cx="2707808" cy="318100"/>
          </a:xfrm>
          <a:prstGeom prst="rect">
            <a:avLst/>
          </a:prstGeom>
          <a:noFill/>
        </p:spPr>
        <p:txBody>
          <a:bodyPr wrap="square" rtlCol="0">
            <a:spAutoFit/>
          </a:bodyPr>
          <a:lstStyle/>
          <a:p>
            <a:pPr algn="ctr" defTabSz="914374"/>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Verifies AWS Identity</a:t>
            </a:r>
          </a:p>
        </p:txBody>
      </p:sp>
      <p:cxnSp>
        <p:nvCxnSpPr>
          <p:cNvPr id="59" name="Straight Arrow Connector 58">
            <a:extLst>
              <a:ext uri="{FF2B5EF4-FFF2-40B4-BE49-F238E27FC236}">
                <a16:creationId xmlns:a16="http://schemas.microsoft.com/office/drawing/2014/main" id="{1A3DDFA0-5F92-4234-9696-1B1EC26DA278}"/>
              </a:ext>
            </a:extLst>
          </p:cNvPr>
          <p:cNvCxnSpPr>
            <a:cxnSpLocks/>
          </p:cNvCxnSpPr>
          <p:nvPr/>
        </p:nvCxnSpPr>
        <p:spPr>
          <a:xfrm>
            <a:off x="6583675" y="4496345"/>
            <a:ext cx="0" cy="729153"/>
          </a:xfrm>
          <a:prstGeom prst="straightConnector1">
            <a:avLst/>
          </a:prstGeom>
          <a:noFill/>
          <a:ln w="6350">
            <a:solidFill>
              <a:schemeClr val="tx1"/>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Arrow Connector 59">
            <a:extLst>
              <a:ext uri="{FF2B5EF4-FFF2-40B4-BE49-F238E27FC236}">
                <a16:creationId xmlns:a16="http://schemas.microsoft.com/office/drawing/2014/main" id="{1A3DDFA0-5F92-4234-9696-1B1EC26DA278}"/>
              </a:ext>
            </a:extLst>
          </p:cNvPr>
          <p:cNvCxnSpPr>
            <a:cxnSpLocks/>
          </p:cNvCxnSpPr>
          <p:nvPr/>
        </p:nvCxnSpPr>
        <p:spPr>
          <a:xfrm flipV="1">
            <a:off x="5608325" y="4495160"/>
            <a:ext cx="0" cy="731520"/>
          </a:xfrm>
          <a:prstGeom prst="straightConnector1">
            <a:avLst/>
          </a:prstGeom>
          <a:noFill/>
          <a:ln w="6350">
            <a:solidFill>
              <a:schemeClr val="tx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61" name="Rounded Rectangle 60"/>
          <p:cNvSpPr/>
          <p:nvPr/>
        </p:nvSpPr>
        <p:spPr>
          <a:xfrm>
            <a:off x="3523360" y="2878374"/>
            <a:ext cx="365760" cy="362420"/>
          </a:xfrm>
          <a:prstGeom prst="ellipse">
            <a:avLst/>
          </a:prstGeom>
          <a:solidFill>
            <a:schemeClr val="tx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1067" b="1" dirty="0">
                <a:gradFill>
                  <a:gsLst>
                    <a:gs pos="94382">
                      <a:srgbClr val="FF9900"/>
                    </a:gs>
                    <a:gs pos="73596">
                      <a:srgbClr val="FF9900"/>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62" name="Rounded Rectangle 61"/>
          <p:cNvSpPr/>
          <p:nvPr/>
        </p:nvSpPr>
        <p:spPr>
          <a:xfrm>
            <a:off x="8321931" y="3347965"/>
            <a:ext cx="365760" cy="362420"/>
          </a:xfrm>
          <a:prstGeom prst="ellipse">
            <a:avLst/>
          </a:prstGeom>
          <a:solidFill>
            <a:schemeClr val="tx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1067" b="1" dirty="0">
                <a:gradFill>
                  <a:gsLst>
                    <a:gs pos="94382">
                      <a:srgbClr val="FF9900"/>
                    </a:gs>
                    <a:gs pos="73596">
                      <a:srgbClr val="FF9900"/>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63" name="Rounded Rectangle 62"/>
          <p:cNvSpPr/>
          <p:nvPr/>
        </p:nvSpPr>
        <p:spPr>
          <a:xfrm>
            <a:off x="5913120" y="4679713"/>
            <a:ext cx="365760" cy="362420"/>
          </a:xfrm>
          <a:prstGeom prst="ellipse">
            <a:avLst/>
          </a:prstGeom>
          <a:solidFill>
            <a:schemeClr val="tx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1067" b="1" dirty="0">
                <a:gradFill>
                  <a:gsLst>
                    <a:gs pos="94382">
                      <a:srgbClr val="FF9900"/>
                    </a:gs>
                    <a:gs pos="73596">
                      <a:srgbClr val="FF9900"/>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64" name="Rounded Rectangle 63"/>
          <p:cNvSpPr/>
          <p:nvPr/>
        </p:nvSpPr>
        <p:spPr>
          <a:xfrm>
            <a:off x="3523360" y="3450205"/>
            <a:ext cx="365760" cy="362420"/>
          </a:xfrm>
          <a:prstGeom prst="ellipse">
            <a:avLst/>
          </a:prstGeom>
          <a:solidFill>
            <a:schemeClr val="tx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r>
              <a:rPr lang="en-US" sz="1067" b="1" dirty="0">
                <a:gradFill>
                  <a:gsLst>
                    <a:gs pos="94382">
                      <a:srgbClr val="FF9900"/>
                    </a:gs>
                    <a:gs pos="73596">
                      <a:srgbClr val="FF9900"/>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grpSp>
        <p:nvGrpSpPr>
          <p:cNvPr id="66" name="Group 65"/>
          <p:cNvGrpSpPr/>
          <p:nvPr/>
        </p:nvGrpSpPr>
        <p:grpSpPr>
          <a:xfrm>
            <a:off x="465667" y="2731285"/>
            <a:ext cx="1566333" cy="1865419"/>
            <a:chOff x="712790" y="2165002"/>
            <a:chExt cx="1174750" cy="1166424"/>
          </a:xfrm>
        </p:grpSpPr>
        <p:sp>
          <p:nvSpPr>
            <p:cNvPr id="33" name="TextBox 32">
              <a:extLst>
                <a:ext uri="{FF2B5EF4-FFF2-40B4-BE49-F238E27FC236}">
                  <a16:creationId xmlns:a16="http://schemas.microsoft.com/office/drawing/2014/main" id="{91D7D896-36B5-4091-8258-7A19CD2524BA}"/>
                </a:ext>
              </a:extLst>
            </p:cNvPr>
            <p:cNvSpPr txBox="1"/>
            <p:nvPr/>
          </p:nvSpPr>
          <p:spPr>
            <a:xfrm>
              <a:off x="712790" y="3084409"/>
              <a:ext cx="1174750" cy="247017"/>
            </a:xfrm>
            <a:prstGeom prst="rect">
              <a:avLst/>
            </a:prstGeom>
            <a:noFill/>
          </p:spPr>
          <p:txBody>
            <a:bodyPr wrap="square" tIns="121920" rtlCol="0">
              <a:spAutoFit/>
            </a:bodyPr>
            <a:lstStyle/>
            <a:p>
              <a:pPr algn="ctr" defTabSz="914374"/>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kubectl</a:t>
              </a: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09" y="2165002"/>
              <a:ext cx="877312" cy="877312"/>
            </a:xfrm>
            <a:prstGeom prst="rect">
              <a:avLst/>
            </a:prstGeom>
          </p:spPr>
        </p:pic>
      </p:grpSp>
      <p:cxnSp>
        <p:nvCxnSpPr>
          <p:cNvPr id="47" name="Straight Arrow Connector 46">
            <a:extLst>
              <a:ext uri="{FF2B5EF4-FFF2-40B4-BE49-F238E27FC236}">
                <a16:creationId xmlns:a16="http://schemas.microsoft.com/office/drawing/2014/main" id="{1A3DDFA0-5F92-4234-9696-1B1EC26DA278}"/>
              </a:ext>
            </a:extLst>
          </p:cNvPr>
          <p:cNvCxnSpPr>
            <a:cxnSpLocks/>
          </p:cNvCxnSpPr>
          <p:nvPr/>
        </p:nvCxnSpPr>
        <p:spPr>
          <a:xfrm flipH="1" flipV="1">
            <a:off x="7041769" y="3932282"/>
            <a:ext cx="2926080" cy="2"/>
          </a:xfrm>
          <a:prstGeom prst="straightConnector1">
            <a:avLst/>
          </a:prstGeom>
          <a:noFill/>
          <a:ln w="6350">
            <a:solidFill>
              <a:schemeClr val="tx1"/>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2" name="Straight Arrow Connector 51">
            <a:extLst>
              <a:ext uri="{FF2B5EF4-FFF2-40B4-BE49-F238E27FC236}">
                <a16:creationId xmlns:a16="http://schemas.microsoft.com/office/drawing/2014/main" id="{1A3DDFA0-5F92-4234-9696-1B1EC26DA278}"/>
              </a:ext>
            </a:extLst>
          </p:cNvPr>
          <p:cNvCxnSpPr>
            <a:cxnSpLocks/>
          </p:cNvCxnSpPr>
          <p:nvPr/>
        </p:nvCxnSpPr>
        <p:spPr>
          <a:xfrm>
            <a:off x="7041769" y="2760549"/>
            <a:ext cx="2926080" cy="6433"/>
          </a:xfrm>
          <a:prstGeom prst="straightConnector1">
            <a:avLst/>
          </a:prstGeom>
          <a:noFill/>
          <a:ln w="6350">
            <a:solidFill>
              <a:schemeClr val="tx1"/>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6" name="Straight Arrow Connector 55">
            <a:extLst>
              <a:ext uri="{FF2B5EF4-FFF2-40B4-BE49-F238E27FC236}">
                <a16:creationId xmlns:a16="http://schemas.microsoft.com/office/drawing/2014/main" id="{1A3DDFA0-5F92-4234-9696-1B1EC26DA278}"/>
              </a:ext>
            </a:extLst>
          </p:cNvPr>
          <p:cNvCxnSpPr>
            <a:cxnSpLocks/>
          </p:cNvCxnSpPr>
          <p:nvPr/>
        </p:nvCxnSpPr>
        <p:spPr>
          <a:xfrm flipH="1" flipV="1">
            <a:off x="2243200" y="3932281"/>
            <a:ext cx="2926080" cy="2"/>
          </a:xfrm>
          <a:prstGeom prst="straightConnector1">
            <a:avLst/>
          </a:prstGeom>
          <a:noFill/>
          <a:ln w="6350">
            <a:solidFill>
              <a:schemeClr val="tx1"/>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45" name="Straight Arrow Connector 44">
            <a:extLst>
              <a:ext uri="{FF2B5EF4-FFF2-40B4-BE49-F238E27FC236}">
                <a16:creationId xmlns:a16="http://schemas.microsoft.com/office/drawing/2014/main" id="{1A3DDFA0-5F92-4234-9696-1B1EC26DA278}"/>
              </a:ext>
            </a:extLst>
          </p:cNvPr>
          <p:cNvCxnSpPr>
            <a:cxnSpLocks/>
          </p:cNvCxnSpPr>
          <p:nvPr/>
        </p:nvCxnSpPr>
        <p:spPr>
          <a:xfrm flipV="1">
            <a:off x="2243200" y="2762854"/>
            <a:ext cx="2926080" cy="4128"/>
          </a:xfrm>
          <a:prstGeom prst="straightConnector1">
            <a:avLst/>
          </a:prstGeom>
          <a:noFill/>
          <a:ln w="6350">
            <a:solidFill>
              <a:schemeClr val="tx1"/>
            </a:solidFill>
            <a:prstDash val="dash"/>
            <a:tailEnd type="arrow" w="lg" len="sm"/>
          </a:ln>
        </p:spPr>
        <p:style>
          <a:lnRef idx="2">
            <a:schemeClr val="accent1"/>
          </a:lnRef>
          <a:fillRef idx="1">
            <a:schemeClr val="lt1"/>
          </a:fillRef>
          <a:effectRef idx="0">
            <a:schemeClr val="accent1"/>
          </a:effectRef>
          <a:fontRef idx="minor">
            <a:schemeClr val="dk1"/>
          </a:fontRef>
        </p:style>
      </p:cxnSp>
      <p:pic>
        <p:nvPicPr>
          <p:cNvPr id="29" name="Graphic 36">
            <a:extLst>
              <a:ext uri="{FF2B5EF4-FFF2-40B4-BE49-F238E27FC236}">
                <a16:creationId xmlns:a16="http://schemas.microsoft.com/office/drawing/2014/main" id="{0B16542F-4C0D-DE45-99C9-05EC9CD8FE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8097" y="2637055"/>
            <a:ext cx="1426178" cy="1426178"/>
          </a:xfrm>
          <a:prstGeom prst="rect">
            <a:avLst/>
          </a:prstGeom>
        </p:spPr>
      </p:pic>
      <p:sp>
        <p:nvSpPr>
          <p:cNvPr id="30" name="TextBox 29"/>
          <p:cNvSpPr txBox="1"/>
          <p:nvPr/>
        </p:nvSpPr>
        <p:spPr>
          <a:xfrm>
            <a:off x="10131620" y="4091507"/>
            <a:ext cx="1584130" cy="543867"/>
          </a:xfrm>
          <a:prstGeom prst="rect">
            <a:avLst/>
          </a:prstGeom>
          <a:noFill/>
        </p:spPr>
        <p:txBody>
          <a:bodyPr wrap="square" rtlCol="0">
            <a:spAutoFit/>
          </a:bodyPr>
          <a:lstStyle/>
          <a:p>
            <a:pPr algn="ctr" defTabSz="914374"/>
            <a:r>
              <a:rPr lang="en-US" sz="14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IAM </a:t>
            </a:r>
            <a:r>
              <a:rPr lang="en-US" sz="146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Authentication</a:t>
            </a:r>
          </a:p>
        </p:txBody>
      </p:sp>
    </p:spTree>
    <p:extLst>
      <p:ext uri="{BB962C8B-B14F-4D97-AF65-F5344CB8AC3E}">
        <p14:creationId xmlns:p14="http://schemas.microsoft.com/office/powerpoint/2010/main" val="31175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fade">
                                      <p:cBhvr>
                                        <p:cTn id="66" dur="500"/>
                                        <p:tgtEl>
                                          <p:spTgt spid="5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1" grpId="0"/>
      <p:bldP spid="53" grpId="0"/>
      <p:bldP spid="54" grpId="0"/>
      <p:bldP spid="55" grpId="0"/>
      <p:bldP spid="61" grpId="0" animBg="1"/>
      <p:bldP spid="62" grpId="0" animBg="1"/>
      <p:bldP spid="63" grpId="0" animBg="1"/>
      <p:bldP spid="64" grpId="0" animBg="1"/>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u="sng" dirty="0">
                <a:solidFill>
                  <a:schemeClr val="tx1"/>
                </a:solidFill>
              </a:rPr>
              <a:t>Note:</a:t>
            </a:r>
            <a:r>
              <a:rPr lang="en-US" sz="4000" b="0" dirty="0">
                <a:solidFill>
                  <a:schemeClr val="tx1"/>
                </a:solidFill>
              </a:rPr>
              <a:t> Whatever IAM user/role creates the cluster is a permanent hidden (can’t see it in the AWS console or via kubectl) full admin on the cluster!</a:t>
            </a:r>
            <a:br>
              <a:rPr lang="en-US" sz="4000" b="0" dirty="0">
                <a:solidFill>
                  <a:schemeClr val="tx1"/>
                </a:solidFill>
              </a:rPr>
            </a:br>
            <a:br>
              <a:rPr lang="en-US" sz="4000" b="0" dirty="0">
                <a:solidFill>
                  <a:schemeClr val="tx1"/>
                </a:solidFill>
              </a:rPr>
            </a:br>
            <a:r>
              <a:rPr lang="en-US" sz="4000" b="0" dirty="0">
                <a:solidFill>
                  <a:schemeClr val="tx1"/>
                </a:solidFill>
              </a:rPr>
              <a:t>Ideally create it with a dedicated user/role that you limit access to like you would your AWS root account.</a:t>
            </a:r>
          </a:p>
        </p:txBody>
      </p:sp>
    </p:spTree>
    <p:extLst>
      <p:ext uri="{BB962C8B-B14F-4D97-AF65-F5344CB8AC3E}">
        <p14:creationId xmlns:p14="http://schemas.microsoft.com/office/powerpoint/2010/main" val="918388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Kubernetes RBAC Basics</a:t>
            </a:r>
            <a:endParaRPr lang="en-US" dirty="0"/>
          </a:p>
        </p:txBody>
      </p:sp>
      <p:sp>
        <p:nvSpPr>
          <p:cNvPr id="8" name="Text Placeholder 7"/>
          <p:cNvSpPr>
            <a:spLocks noGrp="1"/>
          </p:cNvSpPr>
          <p:nvPr>
            <p:ph type="body" sz="quarter" idx="10"/>
          </p:nvPr>
        </p:nvSpPr>
        <p:spPr/>
        <p:txBody>
          <a:bodyPr/>
          <a:lstStyle/>
          <a:p>
            <a:r>
              <a:rPr lang="en-AU" dirty="0"/>
              <a:t>Kubernetes has </a:t>
            </a:r>
            <a:r>
              <a:rPr lang="en-AU" dirty="0">
                <a:solidFill>
                  <a:schemeClr val="accent1"/>
                </a:solidFill>
              </a:rPr>
              <a:t>Roles</a:t>
            </a:r>
            <a:r>
              <a:rPr lang="en-AU" dirty="0"/>
              <a:t> which are defined and apply within a single </a:t>
            </a:r>
            <a:r>
              <a:rPr lang="en-AU" dirty="0">
                <a:solidFill>
                  <a:schemeClr val="accent1"/>
                </a:solidFill>
              </a:rPr>
              <a:t>namespace </a:t>
            </a:r>
            <a:r>
              <a:rPr lang="en-AU" dirty="0"/>
              <a:t>(a virtual cluster) and </a:t>
            </a:r>
            <a:r>
              <a:rPr lang="en-AU" dirty="0">
                <a:solidFill>
                  <a:schemeClr val="accent1"/>
                </a:solidFill>
              </a:rPr>
              <a:t>ClusterRoles </a:t>
            </a:r>
            <a:r>
              <a:rPr lang="en-AU" dirty="0"/>
              <a:t>which apply cluster-wide across all namespaces.</a:t>
            </a:r>
          </a:p>
          <a:p>
            <a:endParaRPr lang="en-AU" dirty="0"/>
          </a:p>
          <a:p>
            <a:r>
              <a:rPr lang="en-AU" dirty="0"/>
              <a:t>You define custom roles describing </a:t>
            </a:r>
            <a:r>
              <a:rPr lang="en-AU" dirty="0">
                <a:solidFill>
                  <a:schemeClr val="accent1"/>
                </a:solidFill>
              </a:rPr>
              <a:t>resources</a:t>
            </a:r>
            <a:r>
              <a:rPr lang="en-AU" dirty="0"/>
              <a:t> (such as pods and nodes) and which </a:t>
            </a:r>
            <a:r>
              <a:rPr lang="en-AU" dirty="0">
                <a:solidFill>
                  <a:schemeClr val="accent1"/>
                </a:solidFill>
              </a:rPr>
              <a:t>verbs </a:t>
            </a:r>
            <a:r>
              <a:rPr lang="en-AU" dirty="0"/>
              <a:t>(such as get, update and delete) are allowed against them.</a:t>
            </a:r>
          </a:p>
        </p:txBody>
      </p:sp>
      <p:sp>
        <p:nvSpPr>
          <p:cNvPr id="9" name="Text Placeholder 8"/>
          <p:cNvSpPr>
            <a:spLocks noGrp="1"/>
          </p:cNvSpPr>
          <p:nvPr>
            <p:ph type="body" sz="quarter" idx="11"/>
          </p:nvPr>
        </p:nvSpPr>
        <p:spPr/>
        <p:txBody>
          <a:bodyPr/>
          <a:lstStyle/>
          <a:p>
            <a:r>
              <a:rPr lang="en-US" sz="1667" dirty="0">
                <a:latin typeface="Courier New" panose="02070309020205020404" pitchFamily="49" charset="0"/>
                <a:cs typeface="Courier New" panose="02070309020205020404" pitchFamily="49" charset="0"/>
              </a:rPr>
              <a:t> kind: ClusterRole</a:t>
            </a:r>
          </a:p>
          <a:p>
            <a:r>
              <a:rPr lang="en-US" sz="1667" dirty="0">
                <a:latin typeface="Courier New" panose="02070309020205020404" pitchFamily="49" charset="0"/>
                <a:cs typeface="Courier New" panose="02070309020205020404" pitchFamily="49" charset="0"/>
              </a:rPr>
              <a:t>  metadata:</a:t>
            </a:r>
          </a:p>
          <a:p>
            <a:r>
              <a:rPr lang="en-US" sz="1667" dirty="0">
                <a:latin typeface="Courier New" panose="02070309020205020404" pitchFamily="49" charset="0"/>
                <a:cs typeface="Courier New" panose="02070309020205020404" pitchFamily="49" charset="0"/>
              </a:rPr>
              <a:t>    name: cluster-admin</a:t>
            </a:r>
          </a:p>
          <a:p>
            <a:r>
              <a:rPr lang="en-US" sz="1667" dirty="0">
                <a:latin typeface="Courier New" panose="02070309020205020404" pitchFamily="49" charset="0"/>
                <a:cs typeface="Courier New" panose="02070309020205020404" pitchFamily="49" charset="0"/>
              </a:rPr>
              <a:t>  rules:</a:t>
            </a:r>
          </a:p>
          <a:p>
            <a:r>
              <a:rPr lang="en-US" sz="1667" dirty="0">
                <a:latin typeface="Courier New" panose="02070309020205020404" pitchFamily="49" charset="0"/>
                <a:cs typeface="Courier New" panose="02070309020205020404" pitchFamily="49" charset="0"/>
              </a:rPr>
              <a:t>  - apiGroups:</a:t>
            </a:r>
          </a:p>
          <a:p>
            <a:r>
              <a:rPr lang="en-US" sz="1667" dirty="0">
                <a:latin typeface="Courier New" panose="02070309020205020404" pitchFamily="49" charset="0"/>
                <a:cs typeface="Courier New" panose="02070309020205020404" pitchFamily="49" charset="0"/>
              </a:rPr>
              <a:t>    - '*'</a:t>
            </a:r>
          </a:p>
          <a:p>
            <a:r>
              <a:rPr lang="en-US" sz="1667" dirty="0">
                <a:latin typeface="Courier New" panose="02070309020205020404" pitchFamily="49" charset="0"/>
                <a:cs typeface="Courier New" panose="02070309020205020404" pitchFamily="49" charset="0"/>
              </a:rPr>
              <a:t>    resources:</a:t>
            </a:r>
          </a:p>
          <a:p>
            <a:r>
              <a:rPr lang="en-US" sz="1667" dirty="0">
                <a:latin typeface="Courier New" panose="02070309020205020404" pitchFamily="49" charset="0"/>
                <a:cs typeface="Courier New" panose="02070309020205020404" pitchFamily="49" charset="0"/>
              </a:rPr>
              <a:t>    - '*'</a:t>
            </a:r>
          </a:p>
          <a:p>
            <a:r>
              <a:rPr lang="en-US" sz="1667" dirty="0">
                <a:latin typeface="Courier New" panose="02070309020205020404" pitchFamily="49" charset="0"/>
                <a:cs typeface="Courier New" panose="02070309020205020404" pitchFamily="49" charset="0"/>
              </a:rPr>
              <a:t>    verbs:</a:t>
            </a:r>
          </a:p>
          <a:p>
            <a:r>
              <a:rPr lang="en-US" sz="1667" dirty="0">
                <a:latin typeface="Courier New" panose="02070309020205020404" pitchFamily="49" charset="0"/>
                <a:cs typeface="Courier New" panose="02070309020205020404" pitchFamily="49" charset="0"/>
              </a:rPr>
              <a:t>    - '*'</a:t>
            </a:r>
          </a:p>
          <a:p>
            <a:r>
              <a:rPr lang="en-US" sz="1667" dirty="0">
                <a:latin typeface="Courier New" panose="02070309020205020404" pitchFamily="49" charset="0"/>
                <a:cs typeface="Courier New" panose="02070309020205020404" pitchFamily="49" charset="0"/>
              </a:rPr>
              <a:t>  - nonResourceURLs:</a:t>
            </a:r>
          </a:p>
          <a:p>
            <a:r>
              <a:rPr lang="en-US" sz="1667" dirty="0">
                <a:latin typeface="Courier New" panose="02070309020205020404" pitchFamily="49" charset="0"/>
                <a:cs typeface="Courier New" panose="02070309020205020404" pitchFamily="49" charset="0"/>
              </a:rPr>
              <a:t>    - '*'</a:t>
            </a:r>
          </a:p>
          <a:p>
            <a:r>
              <a:rPr lang="en-US" sz="1667" dirty="0">
                <a:latin typeface="Courier New" panose="02070309020205020404" pitchFamily="49" charset="0"/>
                <a:cs typeface="Courier New" panose="02070309020205020404" pitchFamily="49" charset="0"/>
              </a:rPr>
              <a:t>    verbs:</a:t>
            </a:r>
          </a:p>
          <a:p>
            <a:r>
              <a:rPr lang="en-US" sz="1667"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397939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Kubernetes RBAC built-in ClusterRoles</a:t>
            </a:r>
            <a:endParaRPr lang="en-US" dirty="0"/>
          </a:p>
        </p:txBody>
      </p:sp>
      <p:graphicFrame>
        <p:nvGraphicFramePr>
          <p:cNvPr id="5" name="Table 4"/>
          <p:cNvGraphicFramePr>
            <a:graphicFrameLocks noGrp="1"/>
          </p:cNvGraphicFramePr>
          <p:nvPr/>
        </p:nvGraphicFramePr>
        <p:xfrm>
          <a:off x="585325" y="880904"/>
          <a:ext cx="11011823" cy="5301547"/>
        </p:xfrm>
        <a:graphic>
          <a:graphicData uri="http://schemas.openxmlformats.org/drawingml/2006/table">
            <a:tbl>
              <a:tblPr firstRow="1">
                <a:tableStyleId>{B301B821-A1FF-4177-AEE7-76D212191A09}</a:tableStyleId>
              </a:tblPr>
              <a:tblGrid>
                <a:gridCol w="2094022">
                  <a:extLst>
                    <a:ext uri="{9D8B030D-6E8A-4147-A177-3AD203B41FA5}">
                      <a16:colId xmlns:a16="http://schemas.microsoft.com/office/drawing/2014/main" val="3744873157"/>
                    </a:ext>
                  </a:extLst>
                </a:gridCol>
                <a:gridCol w="8917801">
                  <a:extLst>
                    <a:ext uri="{9D8B030D-6E8A-4147-A177-3AD203B41FA5}">
                      <a16:colId xmlns:a16="http://schemas.microsoft.com/office/drawing/2014/main" val="4016838508"/>
                    </a:ext>
                  </a:extLst>
                </a:gridCol>
              </a:tblGrid>
              <a:tr h="584200">
                <a:tc>
                  <a:txBody>
                    <a:bodyPr/>
                    <a:lstStyle/>
                    <a:p>
                      <a:pPr algn="l" fontAlgn="b"/>
                      <a:r>
                        <a:rPr lang="en-US" sz="1700" u="none" strike="noStrike" dirty="0">
                          <a:effectLst/>
                        </a:rPr>
                        <a:t>Default ClusterRole</a:t>
                      </a:r>
                      <a:endParaRPr lang="en-US" sz="1700" b="1" i="0" u="none" strike="noStrike" dirty="0">
                        <a:solidFill>
                          <a:srgbClr val="000000"/>
                        </a:solidFill>
                        <a:effectLst/>
                        <a:latin typeface="Calibri" panose="020F0502020204030204" pitchFamily="34" charset="0"/>
                      </a:endParaRPr>
                    </a:p>
                  </a:txBody>
                  <a:tcPr marL="76200" marR="76200" marT="38100" marB="38100" anchor="ctr"/>
                </a:tc>
                <a:tc>
                  <a:txBody>
                    <a:bodyPr/>
                    <a:lstStyle/>
                    <a:p>
                      <a:pPr algn="l" fontAlgn="b"/>
                      <a:r>
                        <a:rPr lang="en-US" sz="1700" u="none" strike="noStrike" dirty="0">
                          <a:effectLst/>
                        </a:rPr>
                        <a:t>Description</a:t>
                      </a:r>
                      <a:endParaRPr lang="en-US" sz="1700" b="1" i="0" u="none" strike="noStrike" dirty="0">
                        <a:solidFill>
                          <a:srgbClr val="000000"/>
                        </a:solidFill>
                        <a:effectLst/>
                        <a:latin typeface="Calibri" panose="020F0502020204030204" pitchFamily="34" charset="0"/>
                      </a:endParaRPr>
                    </a:p>
                  </a:txBody>
                  <a:tcPr marL="76200" marR="76200" marT="38100" marB="38100" anchor="ctr"/>
                </a:tc>
                <a:extLst>
                  <a:ext uri="{0D108BD9-81ED-4DB2-BD59-A6C34878D82A}">
                    <a16:rowId xmlns:a16="http://schemas.microsoft.com/office/drawing/2014/main" val="2380795307"/>
                  </a:ext>
                </a:extLst>
              </a:tr>
              <a:tr h="1549020">
                <a:tc>
                  <a:txBody>
                    <a:bodyPr/>
                    <a:lstStyle/>
                    <a:p>
                      <a:pPr algn="l" fontAlgn="b"/>
                      <a:r>
                        <a:rPr lang="en-US" sz="1700" u="none" strike="noStrike" dirty="0">
                          <a:effectLst/>
                        </a:rPr>
                        <a:t>cluster-admin</a:t>
                      </a:r>
                      <a:endParaRPr lang="en-US" sz="1700" b="0" i="0" u="none" strike="noStrike" dirty="0">
                        <a:solidFill>
                          <a:srgbClr val="000000"/>
                        </a:solidFill>
                        <a:effectLst/>
                        <a:latin typeface="Calibri" panose="020F0502020204030204" pitchFamily="34" charset="0"/>
                      </a:endParaRPr>
                    </a:p>
                  </a:txBody>
                  <a:tcPr marL="76200" marR="76200" marT="38100" marB="38100" anchor="ctr"/>
                </a:tc>
                <a:tc>
                  <a:txBody>
                    <a:bodyPr/>
                    <a:lstStyle/>
                    <a:p>
                      <a:pPr algn="l" fontAlgn="b"/>
                      <a:r>
                        <a:rPr lang="en-AU" sz="1700" u="none" strike="noStrike" dirty="0">
                          <a:effectLst/>
                        </a:rPr>
                        <a:t>Allows super-user access to perform any action on any resource. When used in a ClusterRoleBinding, it gives full control over every resource in the cluster and in all namespaces. When used in a RoleBinding, it gives full control over every resource in the rolebinding's namespace, including the namespace itself.</a:t>
                      </a:r>
                      <a:endParaRPr lang="en-AU" sz="1700" b="0" i="0" u="none" strike="noStrike" dirty="0">
                        <a:solidFill>
                          <a:srgbClr val="000000"/>
                        </a:solidFill>
                        <a:effectLst/>
                        <a:latin typeface="Calibri" panose="020F0502020204030204" pitchFamily="34" charset="0"/>
                      </a:endParaRPr>
                    </a:p>
                  </a:txBody>
                  <a:tcPr marL="76200" marR="76200" marT="38100" marB="38100" anchor="ctr"/>
                </a:tc>
                <a:extLst>
                  <a:ext uri="{0D108BD9-81ED-4DB2-BD59-A6C34878D82A}">
                    <a16:rowId xmlns:a16="http://schemas.microsoft.com/office/drawing/2014/main" val="979134883"/>
                  </a:ext>
                </a:extLst>
              </a:tr>
              <a:tr h="1549020">
                <a:tc>
                  <a:txBody>
                    <a:bodyPr/>
                    <a:lstStyle/>
                    <a:p>
                      <a:pPr algn="l" fontAlgn="b"/>
                      <a:r>
                        <a:rPr lang="en-US" sz="1700" u="none" strike="noStrike" dirty="0">
                          <a:effectLst/>
                        </a:rPr>
                        <a:t>admin</a:t>
                      </a:r>
                      <a:endParaRPr lang="en-US" sz="1700" b="0" i="0" u="none" strike="noStrike" dirty="0">
                        <a:solidFill>
                          <a:srgbClr val="000000"/>
                        </a:solidFill>
                        <a:effectLst/>
                        <a:latin typeface="Calibri" panose="020F0502020204030204" pitchFamily="34" charset="0"/>
                      </a:endParaRPr>
                    </a:p>
                  </a:txBody>
                  <a:tcPr marL="76200" marR="76200" marT="38100" marB="38100" anchor="ctr"/>
                </a:tc>
                <a:tc>
                  <a:txBody>
                    <a:bodyPr/>
                    <a:lstStyle/>
                    <a:p>
                      <a:pPr algn="l" fontAlgn="b"/>
                      <a:r>
                        <a:rPr lang="en-AU" sz="1700" u="none" strike="noStrike" dirty="0">
                          <a:effectLst/>
                        </a:rPr>
                        <a:t>Allows admin access, intended to be granted within a namespace using a RoleBinding. If used in a RoleBinding, allows read/write access to most resources in a namespace, including the ability to create roles and rolebindings within the namespace. It does not allow write access to resource quota or to the namespace itself.</a:t>
                      </a:r>
                      <a:endParaRPr lang="en-AU" sz="1700" b="0" i="0" u="none" strike="noStrike" dirty="0">
                        <a:solidFill>
                          <a:srgbClr val="000000"/>
                        </a:solidFill>
                        <a:effectLst/>
                        <a:latin typeface="Calibri" panose="020F0502020204030204" pitchFamily="34" charset="0"/>
                      </a:endParaRPr>
                    </a:p>
                  </a:txBody>
                  <a:tcPr marL="76200" marR="76200" marT="38100" marB="38100" anchor="ctr"/>
                </a:tc>
                <a:extLst>
                  <a:ext uri="{0D108BD9-81ED-4DB2-BD59-A6C34878D82A}">
                    <a16:rowId xmlns:a16="http://schemas.microsoft.com/office/drawing/2014/main" val="1858558327"/>
                  </a:ext>
                </a:extLst>
              </a:tr>
              <a:tr h="776224">
                <a:tc>
                  <a:txBody>
                    <a:bodyPr/>
                    <a:lstStyle/>
                    <a:p>
                      <a:pPr algn="l" fontAlgn="b"/>
                      <a:r>
                        <a:rPr lang="en-US" sz="1700" u="none" strike="noStrike" dirty="0">
                          <a:effectLst/>
                        </a:rPr>
                        <a:t>edit</a:t>
                      </a:r>
                      <a:endParaRPr lang="en-US" sz="1700" b="0" i="0" u="none" strike="noStrike" dirty="0">
                        <a:solidFill>
                          <a:srgbClr val="000000"/>
                        </a:solidFill>
                        <a:effectLst/>
                        <a:latin typeface="Calibri" panose="020F0502020204030204" pitchFamily="34" charset="0"/>
                      </a:endParaRPr>
                    </a:p>
                  </a:txBody>
                  <a:tcPr marL="76200" marR="76200" marT="38100" marB="38100" anchor="ctr"/>
                </a:tc>
                <a:tc>
                  <a:txBody>
                    <a:bodyPr/>
                    <a:lstStyle/>
                    <a:p>
                      <a:pPr algn="l" fontAlgn="b"/>
                      <a:r>
                        <a:rPr lang="en-AU" sz="1700" u="none" strike="noStrike" dirty="0">
                          <a:effectLst/>
                        </a:rPr>
                        <a:t>Allows read/write access to most objects in a namespace. It does not allow viewing or modifying roles or rolebindings.</a:t>
                      </a:r>
                      <a:endParaRPr lang="en-AU" sz="1700" b="0" i="0" u="none" strike="noStrike" dirty="0">
                        <a:solidFill>
                          <a:srgbClr val="000000"/>
                        </a:solidFill>
                        <a:effectLst/>
                        <a:latin typeface="Calibri" panose="020F0502020204030204" pitchFamily="34" charset="0"/>
                      </a:endParaRPr>
                    </a:p>
                  </a:txBody>
                  <a:tcPr marL="76200" marR="76200" marT="38100" marB="38100" anchor="ctr"/>
                </a:tc>
                <a:extLst>
                  <a:ext uri="{0D108BD9-81ED-4DB2-BD59-A6C34878D82A}">
                    <a16:rowId xmlns:a16="http://schemas.microsoft.com/office/drawing/2014/main" val="152578611"/>
                  </a:ext>
                </a:extLst>
              </a:tr>
              <a:tr h="832923">
                <a:tc>
                  <a:txBody>
                    <a:bodyPr/>
                    <a:lstStyle/>
                    <a:p>
                      <a:pPr algn="l" fontAlgn="b"/>
                      <a:r>
                        <a:rPr lang="en-US" sz="1700" u="none" strike="noStrike" dirty="0">
                          <a:effectLst/>
                        </a:rPr>
                        <a:t>view</a:t>
                      </a:r>
                      <a:endParaRPr lang="en-US" sz="1700" b="0" i="0" u="none" strike="noStrike" dirty="0">
                        <a:solidFill>
                          <a:srgbClr val="000000"/>
                        </a:solidFill>
                        <a:effectLst/>
                        <a:latin typeface="Calibri" panose="020F0502020204030204" pitchFamily="34" charset="0"/>
                      </a:endParaRPr>
                    </a:p>
                  </a:txBody>
                  <a:tcPr marL="76200" marR="76200" marT="38100" marB="38100" anchor="ctr"/>
                </a:tc>
                <a:tc>
                  <a:txBody>
                    <a:bodyPr/>
                    <a:lstStyle/>
                    <a:p>
                      <a:pPr algn="l" fontAlgn="b"/>
                      <a:r>
                        <a:rPr lang="en-AU" sz="1700" u="none" strike="noStrike" dirty="0">
                          <a:effectLst/>
                        </a:rPr>
                        <a:t>Allows read-only access to see most objects in a namespace. It does not allow viewing roles or rolebindings. It does not allow viewing secrets, since those are escalating</a:t>
                      </a:r>
                      <a:endParaRPr lang="en-AU" sz="1700" b="0" i="0" u="none" strike="noStrike" dirty="0">
                        <a:solidFill>
                          <a:srgbClr val="000000"/>
                        </a:solidFill>
                        <a:effectLst/>
                        <a:latin typeface="Calibri" panose="020F0502020204030204" pitchFamily="34" charset="0"/>
                      </a:endParaRPr>
                    </a:p>
                  </a:txBody>
                  <a:tcPr marL="76200" marR="76200" marT="38100" marB="38100" anchor="ctr"/>
                </a:tc>
                <a:extLst>
                  <a:ext uri="{0D108BD9-81ED-4DB2-BD59-A6C34878D82A}">
                    <a16:rowId xmlns:a16="http://schemas.microsoft.com/office/drawing/2014/main" val="1625483417"/>
                  </a:ext>
                </a:extLst>
              </a:tr>
            </a:tbl>
          </a:graphicData>
        </a:graphic>
      </p:graphicFrame>
    </p:spTree>
    <p:extLst>
      <p:ext uri="{BB962C8B-B14F-4D97-AF65-F5344CB8AC3E}">
        <p14:creationId xmlns:p14="http://schemas.microsoft.com/office/powerpoint/2010/main" val="83541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container services landscape</a:t>
            </a:r>
          </a:p>
        </p:txBody>
      </p:sp>
      <p:sp>
        <p:nvSpPr>
          <p:cNvPr id="5" name="TextBox 4"/>
          <p:cNvSpPr txBox="1"/>
          <p:nvPr/>
        </p:nvSpPr>
        <p:spPr>
          <a:xfrm>
            <a:off x="574039" y="1682874"/>
            <a:ext cx="2957975" cy="1200329"/>
          </a:xfrm>
          <a:prstGeom prst="rect">
            <a:avLst/>
          </a:prstGeom>
          <a:noFill/>
        </p:spPr>
        <p:txBody>
          <a:bodyPr wrap="square" rtlCol="0">
            <a:spAutoFit/>
          </a:bodyPr>
          <a:lstStyle/>
          <a:p>
            <a:pPr algn="ctr"/>
            <a:r>
              <a:rPr lang="en-US" sz="2400" b="1" dirty="0">
                <a:latin typeface="Amazon Ember"/>
              </a:rPr>
              <a:t>Management</a:t>
            </a:r>
          </a:p>
          <a:p>
            <a:pPr algn="ctr"/>
            <a:r>
              <a:rPr lang="en-US" sz="1600" dirty="0">
                <a:latin typeface="Amazon Ember"/>
              </a:rPr>
              <a:t>Deployment, Scheduling, Scaling &amp; Management of containerized applications</a:t>
            </a:r>
          </a:p>
        </p:txBody>
      </p:sp>
      <p:sp>
        <p:nvSpPr>
          <p:cNvPr id="6" name="TextBox 5"/>
          <p:cNvSpPr txBox="1"/>
          <p:nvPr/>
        </p:nvSpPr>
        <p:spPr>
          <a:xfrm>
            <a:off x="574038" y="3511629"/>
            <a:ext cx="2957975" cy="707886"/>
          </a:xfrm>
          <a:prstGeom prst="rect">
            <a:avLst/>
          </a:prstGeom>
          <a:noFill/>
        </p:spPr>
        <p:txBody>
          <a:bodyPr wrap="square" rtlCol="0">
            <a:spAutoFit/>
          </a:bodyPr>
          <a:lstStyle/>
          <a:p>
            <a:pPr algn="ctr"/>
            <a:r>
              <a:rPr lang="en-US" sz="2400" b="1" dirty="0">
                <a:latin typeface="Amazon Ember"/>
              </a:rPr>
              <a:t>Hosting</a:t>
            </a:r>
          </a:p>
          <a:p>
            <a:pPr algn="ctr"/>
            <a:r>
              <a:rPr lang="en-US" sz="1600" dirty="0">
                <a:latin typeface="Amazon Ember"/>
              </a:rPr>
              <a:t>Where the containers run</a:t>
            </a:r>
          </a:p>
        </p:txBody>
      </p:sp>
      <p:sp>
        <p:nvSpPr>
          <p:cNvPr id="23" name="TextBox 22"/>
          <p:cNvSpPr txBox="1"/>
          <p:nvPr/>
        </p:nvSpPr>
        <p:spPr>
          <a:xfrm>
            <a:off x="5210941" y="1716147"/>
            <a:ext cx="2005911"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Service </a:t>
            </a:r>
          </a:p>
        </p:txBody>
      </p:sp>
      <p:sp>
        <p:nvSpPr>
          <p:cNvPr id="24" name="TextBox 23"/>
          <p:cNvSpPr txBox="1"/>
          <p:nvPr/>
        </p:nvSpPr>
        <p:spPr>
          <a:xfrm>
            <a:off x="8923572" y="1593037"/>
            <a:ext cx="2020617"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Kubernetes Service</a:t>
            </a:r>
          </a:p>
        </p:txBody>
      </p:sp>
      <p:sp>
        <p:nvSpPr>
          <p:cNvPr id="26" name="TextBox 25"/>
          <p:cNvSpPr txBox="1"/>
          <p:nvPr/>
        </p:nvSpPr>
        <p:spPr>
          <a:xfrm>
            <a:off x="5268743" y="3696295"/>
            <a:ext cx="1519416" cy="338554"/>
          </a:xfrm>
          <a:prstGeom prst="rect">
            <a:avLst/>
          </a:prstGeom>
          <a:noFill/>
        </p:spPr>
        <p:txBody>
          <a:bodyPr wrap="square" rtlCol="0">
            <a:spAutoFit/>
          </a:bodyPr>
          <a:lstStyle/>
          <a:p>
            <a:r>
              <a:rPr lang="en-US" sz="1600" b="1" dirty="0">
                <a:latin typeface="Amazon Ember"/>
              </a:rPr>
              <a:t>Amazon EC2 </a:t>
            </a:r>
          </a:p>
        </p:txBody>
      </p:sp>
      <p:sp>
        <p:nvSpPr>
          <p:cNvPr id="27" name="TextBox 26"/>
          <p:cNvSpPr txBox="1"/>
          <p:nvPr/>
        </p:nvSpPr>
        <p:spPr>
          <a:xfrm>
            <a:off x="8923571" y="3696295"/>
            <a:ext cx="1519416" cy="338554"/>
          </a:xfrm>
          <a:prstGeom prst="rect">
            <a:avLst/>
          </a:prstGeom>
          <a:noFill/>
        </p:spPr>
        <p:txBody>
          <a:bodyPr wrap="square" rtlCol="0">
            <a:spAutoFit/>
          </a:bodyPr>
          <a:lstStyle/>
          <a:p>
            <a:r>
              <a:rPr lang="en-US" sz="1600" b="1" dirty="0">
                <a:latin typeface="Amazon Ember"/>
              </a:rPr>
              <a:t>AWS Fargate</a:t>
            </a:r>
          </a:p>
        </p:txBody>
      </p:sp>
      <p:sp>
        <p:nvSpPr>
          <p:cNvPr id="20" name="TextBox 19"/>
          <p:cNvSpPr txBox="1"/>
          <p:nvPr/>
        </p:nvSpPr>
        <p:spPr>
          <a:xfrm>
            <a:off x="574038" y="5007069"/>
            <a:ext cx="2957975" cy="707886"/>
          </a:xfrm>
          <a:prstGeom prst="rect">
            <a:avLst/>
          </a:prstGeom>
          <a:noFill/>
        </p:spPr>
        <p:txBody>
          <a:bodyPr wrap="square" rtlCol="0">
            <a:spAutoFit/>
          </a:bodyPr>
          <a:lstStyle/>
          <a:p>
            <a:pPr algn="ctr"/>
            <a:r>
              <a:rPr lang="en-US" sz="2400" b="1" dirty="0">
                <a:latin typeface="Amazon Ember"/>
              </a:rPr>
              <a:t>Image Registry</a:t>
            </a:r>
          </a:p>
          <a:p>
            <a:pPr algn="ctr"/>
            <a:r>
              <a:rPr lang="en-US" sz="1600" dirty="0">
                <a:latin typeface="Amazon Ember"/>
              </a:rPr>
              <a:t>Container Image Repository</a:t>
            </a:r>
          </a:p>
        </p:txBody>
      </p:sp>
      <p:sp>
        <p:nvSpPr>
          <p:cNvPr id="16" name="TextBox 15"/>
          <p:cNvSpPr txBox="1"/>
          <p:nvPr/>
        </p:nvSpPr>
        <p:spPr>
          <a:xfrm>
            <a:off x="5210941" y="5068625"/>
            <a:ext cx="2271057" cy="584775"/>
          </a:xfrm>
          <a:prstGeom prst="rect">
            <a:avLst/>
          </a:prstGeom>
          <a:noFill/>
        </p:spPr>
        <p:txBody>
          <a:bodyPr wrap="square" rtlCol="0">
            <a:spAutoFit/>
          </a:bodyPr>
          <a:lstStyle/>
          <a:p>
            <a:r>
              <a:rPr lang="en-US" sz="1600" b="1" dirty="0">
                <a:latin typeface="Amazon Ember"/>
              </a:rPr>
              <a:t>Amazon Elastic </a:t>
            </a:r>
          </a:p>
          <a:p>
            <a:r>
              <a:rPr lang="en-US" sz="1600" b="1" dirty="0">
                <a:latin typeface="Amazon Ember"/>
              </a:rPr>
              <a:t>Container Registry </a:t>
            </a:r>
          </a:p>
        </p:txBody>
      </p:sp>
      <p:grpSp>
        <p:nvGrpSpPr>
          <p:cNvPr id="17" name="Graphic 3">
            <a:extLst>
              <a:ext uri="{FF2B5EF4-FFF2-40B4-BE49-F238E27FC236}">
                <a16:creationId xmlns:a16="http://schemas.microsoft.com/office/drawing/2014/main" id="{AA6B6E00-ABA3-462C-B113-470204B47150}"/>
              </a:ext>
            </a:extLst>
          </p:cNvPr>
          <p:cNvGrpSpPr/>
          <p:nvPr/>
        </p:nvGrpSpPr>
        <p:grpSpPr>
          <a:xfrm>
            <a:off x="3994146" y="3372598"/>
            <a:ext cx="1016727" cy="1016727"/>
            <a:chOff x="4333875" y="2333625"/>
            <a:chExt cx="476250" cy="476250"/>
          </a:xfrm>
          <a:solidFill>
            <a:schemeClr val="accent1"/>
          </a:solidFill>
        </p:grpSpPr>
        <p:sp>
          <p:nvSpPr>
            <p:cNvPr id="18" name="Freeform: Shape 17">
              <a:extLst>
                <a:ext uri="{FF2B5EF4-FFF2-40B4-BE49-F238E27FC236}">
                  <a16:creationId xmlns:a16="http://schemas.microsoft.com/office/drawing/2014/main" id="{98C86AF7-E6BF-49A9-807E-4A697360B570}"/>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9525" cap="flat">
              <a:noFill/>
              <a:prstDash val="solid"/>
              <a:miter/>
            </a:ln>
          </p:spPr>
          <p:txBody>
            <a:bodyPr rtlCol="0" anchor="ctr"/>
            <a:lstStyle/>
            <a:p>
              <a:endParaRPr lang="en-US" sz="3264"/>
            </a:p>
          </p:txBody>
        </p:sp>
        <p:sp>
          <p:nvSpPr>
            <p:cNvPr id="19" name="Freeform: Shape 18">
              <a:extLst>
                <a:ext uri="{FF2B5EF4-FFF2-40B4-BE49-F238E27FC236}">
                  <a16:creationId xmlns:a16="http://schemas.microsoft.com/office/drawing/2014/main" id="{8D637AA2-BC4B-41FC-AB7B-10197CB7CA01}"/>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9525" cap="flat">
              <a:noFill/>
              <a:prstDash val="solid"/>
              <a:miter/>
            </a:ln>
          </p:spPr>
          <p:txBody>
            <a:bodyPr rtlCol="0" anchor="ctr"/>
            <a:lstStyle/>
            <a:p>
              <a:endParaRPr lang="en-US" sz="3264"/>
            </a:p>
          </p:txBody>
        </p:sp>
        <p:sp>
          <p:nvSpPr>
            <p:cNvPr id="21" name="Freeform: Shape 20">
              <a:extLst>
                <a:ext uri="{FF2B5EF4-FFF2-40B4-BE49-F238E27FC236}">
                  <a16:creationId xmlns:a16="http://schemas.microsoft.com/office/drawing/2014/main" id="{F32C6BBB-AEB7-49AA-9A39-E3709A9045CD}"/>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9525" cap="flat">
              <a:noFill/>
              <a:prstDash val="solid"/>
              <a:miter/>
            </a:ln>
          </p:spPr>
          <p:txBody>
            <a:bodyPr rtlCol="0" anchor="ctr"/>
            <a:lstStyle/>
            <a:p>
              <a:endParaRPr lang="en-US" sz="3264" dirty="0"/>
            </a:p>
          </p:txBody>
        </p:sp>
      </p:grpSp>
      <p:grpSp>
        <p:nvGrpSpPr>
          <p:cNvPr id="3" name="Group 4">
            <a:extLst>
              <a:ext uri="{FF2B5EF4-FFF2-40B4-BE49-F238E27FC236}">
                <a16:creationId xmlns:a16="http://schemas.microsoft.com/office/drawing/2014/main" id="{4C8FEC9D-F5C4-4DD3-9E26-006B04C2285D}"/>
              </a:ext>
            </a:extLst>
          </p:cNvPr>
          <p:cNvGrpSpPr>
            <a:grpSpLocks noChangeAspect="1"/>
          </p:cNvGrpSpPr>
          <p:nvPr/>
        </p:nvGrpSpPr>
        <p:grpSpPr bwMode="auto">
          <a:xfrm>
            <a:off x="7863838" y="1510067"/>
            <a:ext cx="869951" cy="971551"/>
            <a:chOff x="4188" y="848"/>
            <a:chExt cx="411" cy="459"/>
          </a:xfrm>
        </p:grpSpPr>
        <p:sp>
          <p:nvSpPr>
            <p:cNvPr id="7" name="Freeform 5">
              <a:extLst>
                <a:ext uri="{FF2B5EF4-FFF2-40B4-BE49-F238E27FC236}">
                  <a16:creationId xmlns:a16="http://schemas.microsoft.com/office/drawing/2014/main" id="{9ACC232D-17E3-40A0-8F14-63E093F8B5D0}"/>
                </a:ext>
              </a:extLst>
            </p:cNvPr>
            <p:cNvSpPr>
              <a:spLocks/>
            </p:cNvSpPr>
            <p:nvPr/>
          </p:nvSpPr>
          <p:spPr bwMode="auto">
            <a:xfrm>
              <a:off x="4188" y="848"/>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6">
              <a:extLst>
                <a:ext uri="{FF2B5EF4-FFF2-40B4-BE49-F238E27FC236}">
                  <a16:creationId xmlns:a16="http://schemas.microsoft.com/office/drawing/2014/main" id="{79D007A6-A168-455F-8259-0C93C0987C0D}"/>
                </a:ext>
              </a:extLst>
            </p:cNvPr>
            <p:cNvSpPr>
              <a:spLocks/>
            </p:cNvSpPr>
            <p:nvPr/>
          </p:nvSpPr>
          <p:spPr bwMode="auto">
            <a:xfrm>
              <a:off x="4412" y="849"/>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7">
              <a:extLst>
                <a:ext uri="{FF2B5EF4-FFF2-40B4-BE49-F238E27FC236}">
                  <a16:creationId xmlns:a16="http://schemas.microsoft.com/office/drawing/2014/main" id="{CB184799-EF89-4126-8A32-3A5A7090FB7A}"/>
                </a:ext>
              </a:extLst>
            </p:cNvPr>
            <p:cNvSpPr>
              <a:spLocks/>
            </p:cNvSpPr>
            <p:nvPr/>
          </p:nvSpPr>
          <p:spPr bwMode="auto">
            <a:xfrm>
              <a:off x="4347" y="1008"/>
              <a:ext cx="106" cy="135"/>
            </a:xfrm>
            <a:custGeom>
              <a:avLst/>
              <a:gdLst>
                <a:gd name="T0" fmla="*/ 0 w 157"/>
                <a:gd name="T1" fmla="*/ 204 h 204"/>
                <a:gd name="T2" fmla="*/ 0 w 157"/>
                <a:gd name="T3" fmla="*/ 204 h 204"/>
                <a:gd name="T4" fmla="*/ 0 w 157"/>
                <a:gd name="T5" fmla="*/ 0 h 204"/>
                <a:gd name="T6" fmla="*/ 30 w 157"/>
                <a:gd name="T7" fmla="*/ 0 h 204"/>
                <a:gd name="T8" fmla="*/ 30 w 157"/>
                <a:gd name="T9" fmla="*/ 91 h 204"/>
                <a:gd name="T10" fmla="*/ 114 w 157"/>
                <a:gd name="T11" fmla="*/ 0 h 204"/>
                <a:gd name="T12" fmla="*/ 149 w 157"/>
                <a:gd name="T13" fmla="*/ 0 h 204"/>
                <a:gd name="T14" fmla="*/ 59 w 157"/>
                <a:gd name="T15" fmla="*/ 98 h 204"/>
                <a:gd name="T16" fmla="*/ 157 w 157"/>
                <a:gd name="T17" fmla="*/ 204 h 204"/>
                <a:gd name="T18" fmla="*/ 120 w 157"/>
                <a:gd name="T19" fmla="*/ 204 h 204"/>
                <a:gd name="T20" fmla="*/ 30 w 157"/>
                <a:gd name="T21" fmla="*/ 107 h 204"/>
                <a:gd name="T22" fmla="*/ 30 w 157"/>
                <a:gd name="T23" fmla="*/ 204 h 204"/>
                <a:gd name="T24" fmla="*/ 0 w 157"/>
                <a:gd name="T25"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204">
                  <a:moveTo>
                    <a:pt x="0" y="204"/>
                  </a:moveTo>
                  <a:lnTo>
                    <a:pt x="0" y="204"/>
                  </a:lnTo>
                  <a:lnTo>
                    <a:pt x="0" y="0"/>
                  </a:lnTo>
                  <a:lnTo>
                    <a:pt x="30" y="0"/>
                  </a:lnTo>
                  <a:lnTo>
                    <a:pt x="30" y="91"/>
                  </a:lnTo>
                  <a:lnTo>
                    <a:pt x="114" y="0"/>
                  </a:lnTo>
                  <a:lnTo>
                    <a:pt x="149" y="0"/>
                  </a:lnTo>
                  <a:lnTo>
                    <a:pt x="59" y="98"/>
                  </a:lnTo>
                  <a:lnTo>
                    <a:pt x="157" y="204"/>
                  </a:lnTo>
                  <a:lnTo>
                    <a:pt x="120" y="204"/>
                  </a:lnTo>
                  <a:lnTo>
                    <a:pt x="30" y="107"/>
                  </a:lnTo>
                  <a:lnTo>
                    <a:pt x="30" y="204"/>
                  </a:lnTo>
                  <a:lnTo>
                    <a:pt x="0" y="204"/>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4" name="Group 10">
            <a:extLst>
              <a:ext uri="{FF2B5EF4-FFF2-40B4-BE49-F238E27FC236}">
                <a16:creationId xmlns:a16="http://schemas.microsoft.com/office/drawing/2014/main" id="{6BEA2088-BB00-433F-B92A-405D08876CE3}"/>
              </a:ext>
            </a:extLst>
          </p:cNvPr>
          <p:cNvGrpSpPr>
            <a:grpSpLocks noChangeAspect="1"/>
          </p:cNvGrpSpPr>
          <p:nvPr/>
        </p:nvGrpSpPr>
        <p:grpSpPr bwMode="auto">
          <a:xfrm>
            <a:off x="4067534" y="4887451"/>
            <a:ext cx="869951" cy="977900"/>
            <a:chOff x="2563" y="2255"/>
            <a:chExt cx="411" cy="462"/>
          </a:xfrm>
        </p:grpSpPr>
        <p:sp>
          <p:nvSpPr>
            <p:cNvPr id="36" name="Freeform 11">
              <a:extLst>
                <a:ext uri="{FF2B5EF4-FFF2-40B4-BE49-F238E27FC236}">
                  <a16:creationId xmlns:a16="http://schemas.microsoft.com/office/drawing/2014/main" id="{59593340-05FB-4970-B708-E475CA092585}"/>
                </a:ext>
              </a:extLst>
            </p:cNvPr>
            <p:cNvSpPr>
              <a:spLocks noEditPoints="1"/>
            </p:cNvSpPr>
            <p:nvPr/>
          </p:nvSpPr>
          <p:spPr bwMode="auto">
            <a:xfrm>
              <a:off x="2782" y="2391"/>
              <a:ext cx="192" cy="324"/>
            </a:xfrm>
            <a:custGeom>
              <a:avLst/>
              <a:gdLst>
                <a:gd name="T0" fmla="*/ 286 w 293"/>
                <a:gd name="T1" fmla="*/ 0 h 497"/>
                <a:gd name="T2" fmla="*/ 286 w 293"/>
                <a:gd name="T3" fmla="*/ 0 h 497"/>
                <a:gd name="T4" fmla="*/ 282 w 293"/>
                <a:gd name="T5" fmla="*/ 1 h 497"/>
                <a:gd name="T6" fmla="*/ 154 w 293"/>
                <a:gd name="T7" fmla="*/ 75 h 497"/>
                <a:gd name="T8" fmla="*/ 147 w 293"/>
                <a:gd name="T9" fmla="*/ 82 h 497"/>
                <a:gd name="T10" fmla="*/ 147 w 293"/>
                <a:gd name="T11" fmla="*/ 246 h 497"/>
                <a:gd name="T12" fmla="*/ 147 w 293"/>
                <a:gd name="T13" fmla="*/ 253 h 497"/>
                <a:gd name="T14" fmla="*/ 4 w 293"/>
                <a:gd name="T15" fmla="*/ 336 h 497"/>
                <a:gd name="T16" fmla="*/ 0 w 293"/>
                <a:gd name="T17" fmla="*/ 342 h 497"/>
                <a:gd name="T18" fmla="*/ 0 w 293"/>
                <a:gd name="T19" fmla="*/ 489 h 497"/>
                <a:gd name="T20" fmla="*/ 8 w 293"/>
                <a:gd name="T21" fmla="*/ 497 h 497"/>
                <a:gd name="T22" fmla="*/ 12 w 293"/>
                <a:gd name="T23" fmla="*/ 496 h 497"/>
                <a:gd name="T24" fmla="*/ 290 w 293"/>
                <a:gd name="T25" fmla="*/ 336 h 497"/>
                <a:gd name="T26" fmla="*/ 293 w 293"/>
                <a:gd name="T27" fmla="*/ 329 h 497"/>
                <a:gd name="T28" fmla="*/ 293 w 293"/>
                <a:gd name="T29" fmla="*/ 8 h 497"/>
                <a:gd name="T30" fmla="*/ 286 w 293"/>
                <a:gd name="T31" fmla="*/ 0 h 497"/>
                <a:gd name="T32" fmla="*/ 267 w 293"/>
                <a:gd name="T33" fmla="*/ 41 h 497"/>
                <a:gd name="T34" fmla="*/ 267 w 293"/>
                <a:gd name="T35" fmla="*/ 41 h 497"/>
                <a:gd name="T36" fmla="*/ 267 w 293"/>
                <a:gd name="T37" fmla="*/ 318 h 497"/>
                <a:gd name="T38" fmla="*/ 27 w 293"/>
                <a:gd name="T39" fmla="*/ 457 h 497"/>
                <a:gd name="T40" fmla="*/ 27 w 293"/>
                <a:gd name="T41" fmla="*/ 353 h 497"/>
                <a:gd name="T42" fmla="*/ 160 w 293"/>
                <a:gd name="T43" fmla="*/ 276 h 497"/>
                <a:gd name="T44" fmla="*/ 173 w 293"/>
                <a:gd name="T45" fmla="*/ 257 h 497"/>
                <a:gd name="T46" fmla="*/ 173 w 293"/>
                <a:gd name="T47" fmla="*/ 246 h 497"/>
                <a:gd name="T48" fmla="*/ 173 w 293"/>
                <a:gd name="T49" fmla="*/ 95 h 497"/>
                <a:gd name="T50" fmla="*/ 267 w 293"/>
                <a:gd name="T51" fmla="*/ 4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3" h="497">
                  <a:moveTo>
                    <a:pt x="286" y="0"/>
                  </a:moveTo>
                  <a:lnTo>
                    <a:pt x="286" y="0"/>
                  </a:lnTo>
                  <a:cubicBezTo>
                    <a:pt x="284" y="0"/>
                    <a:pt x="283" y="1"/>
                    <a:pt x="282" y="1"/>
                  </a:cubicBezTo>
                  <a:lnTo>
                    <a:pt x="154" y="75"/>
                  </a:lnTo>
                  <a:cubicBezTo>
                    <a:pt x="152" y="76"/>
                    <a:pt x="147" y="79"/>
                    <a:pt x="147" y="82"/>
                  </a:cubicBezTo>
                  <a:lnTo>
                    <a:pt x="147" y="246"/>
                  </a:lnTo>
                  <a:cubicBezTo>
                    <a:pt x="147" y="252"/>
                    <a:pt x="147" y="252"/>
                    <a:pt x="147" y="253"/>
                  </a:cubicBezTo>
                  <a:lnTo>
                    <a:pt x="4" y="336"/>
                  </a:lnTo>
                  <a:cubicBezTo>
                    <a:pt x="2" y="337"/>
                    <a:pt x="0" y="340"/>
                    <a:pt x="0" y="342"/>
                  </a:cubicBezTo>
                  <a:lnTo>
                    <a:pt x="0" y="489"/>
                  </a:lnTo>
                  <a:cubicBezTo>
                    <a:pt x="0" y="494"/>
                    <a:pt x="4" y="497"/>
                    <a:pt x="8" y="497"/>
                  </a:cubicBezTo>
                  <a:cubicBezTo>
                    <a:pt x="9" y="497"/>
                    <a:pt x="11" y="497"/>
                    <a:pt x="12" y="496"/>
                  </a:cubicBezTo>
                  <a:lnTo>
                    <a:pt x="290" y="336"/>
                  </a:lnTo>
                  <a:cubicBezTo>
                    <a:pt x="292" y="334"/>
                    <a:pt x="293" y="332"/>
                    <a:pt x="293" y="329"/>
                  </a:cubicBezTo>
                  <a:lnTo>
                    <a:pt x="293" y="8"/>
                  </a:lnTo>
                  <a:cubicBezTo>
                    <a:pt x="293" y="4"/>
                    <a:pt x="290" y="0"/>
                    <a:pt x="286" y="0"/>
                  </a:cubicBezTo>
                  <a:close/>
                  <a:moveTo>
                    <a:pt x="267" y="41"/>
                  </a:moveTo>
                  <a:lnTo>
                    <a:pt x="267" y="41"/>
                  </a:lnTo>
                  <a:lnTo>
                    <a:pt x="267" y="318"/>
                  </a:lnTo>
                  <a:lnTo>
                    <a:pt x="27" y="457"/>
                  </a:lnTo>
                  <a:lnTo>
                    <a:pt x="27" y="353"/>
                  </a:lnTo>
                  <a:lnTo>
                    <a:pt x="160" y="276"/>
                  </a:lnTo>
                  <a:cubicBezTo>
                    <a:pt x="167" y="272"/>
                    <a:pt x="172" y="265"/>
                    <a:pt x="173" y="257"/>
                  </a:cubicBezTo>
                  <a:cubicBezTo>
                    <a:pt x="173" y="254"/>
                    <a:pt x="173" y="253"/>
                    <a:pt x="173" y="246"/>
                  </a:cubicBezTo>
                  <a:lnTo>
                    <a:pt x="173" y="95"/>
                  </a:lnTo>
                  <a:lnTo>
                    <a:pt x="267" y="41"/>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12">
              <a:extLst>
                <a:ext uri="{FF2B5EF4-FFF2-40B4-BE49-F238E27FC236}">
                  <a16:creationId xmlns:a16="http://schemas.microsoft.com/office/drawing/2014/main" id="{B858A02E-8F91-4034-964E-ED66DF73EF77}"/>
                </a:ext>
              </a:extLst>
            </p:cNvPr>
            <p:cNvSpPr>
              <a:spLocks/>
            </p:cNvSpPr>
            <p:nvPr/>
          </p:nvSpPr>
          <p:spPr bwMode="auto">
            <a:xfrm>
              <a:off x="2563" y="2255"/>
              <a:ext cx="394" cy="462"/>
            </a:xfrm>
            <a:custGeom>
              <a:avLst/>
              <a:gdLst>
                <a:gd name="T0" fmla="*/ 293 w 600"/>
                <a:gd name="T1" fmla="*/ 354 h 707"/>
                <a:gd name="T2" fmla="*/ 293 w 600"/>
                <a:gd name="T3" fmla="*/ 354 h 707"/>
                <a:gd name="T4" fmla="*/ 293 w 600"/>
                <a:gd name="T5" fmla="*/ 697 h 707"/>
                <a:gd name="T6" fmla="*/ 282 w 600"/>
                <a:gd name="T7" fmla="*/ 704 h 707"/>
                <a:gd name="T8" fmla="*/ 4 w 600"/>
                <a:gd name="T9" fmla="*/ 544 h 707"/>
                <a:gd name="T10" fmla="*/ 0 w 600"/>
                <a:gd name="T11" fmla="*/ 537 h 707"/>
                <a:gd name="T12" fmla="*/ 0 w 600"/>
                <a:gd name="T13" fmla="*/ 184 h 707"/>
                <a:gd name="T14" fmla="*/ 4 w 600"/>
                <a:gd name="T15" fmla="*/ 177 h 707"/>
                <a:gd name="T16" fmla="*/ 309 w 600"/>
                <a:gd name="T17" fmla="*/ 1 h 707"/>
                <a:gd name="T18" fmla="*/ 317 w 600"/>
                <a:gd name="T19" fmla="*/ 1 h 707"/>
                <a:gd name="T20" fmla="*/ 595 w 600"/>
                <a:gd name="T21" fmla="*/ 161 h 707"/>
                <a:gd name="T22" fmla="*/ 595 w 600"/>
                <a:gd name="T23" fmla="*/ 175 h 707"/>
                <a:gd name="T24" fmla="*/ 297 w 600"/>
                <a:gd name="T25" fmla="*/ 347 h 707"/>
                <a:gd name="T26" fmla="*/ 293 w 600"/>
                <a:gd name="T27" fmla="*/ 354 h 707"/>
                <a:gd name="T28" fmla="*/ 293 w 600"/>
                <a:gd name="T29" fmla="*/ 354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0" h="707">
                  <a:moveTo>
                    <a:pt x="293" y="354"/>
                  </a:moveTo>
                  <a:lnTo>
                    <a:pt x="293" y="354"/>
                  </a:lnTo>
                  <a:lnTo>
                    <a:pt x="293" y="697"/>
                  </a:lnTo>
                  <a:cubicBezTo>
                    <a:pt x="293" y="703"/>
                    <a:pt x="287" y="707"/>
                    <a:pt x="282" y="704"/>
                  </a:cubicBezTo>
                  <a:lnTo>
                    <a:pt x="4" y="544"/>
                  </a:lnTo>
                  <a:cubicBezTo>
                    <a:pt x="1" y="542"/>
                    <a:pt x="0" y="540"/>
                    <a:pt x="0" y="537"/>
                  </a:cubicBezTo>
                  <a:lnTo>
                    <a:pt x="0" y="184"/>
                  </a:lnTo>
                  <a:cubicBezTo>
                    <a:pt x="0" y="181"/>
                    <a:pt x="1" y="179"/>
                    <a:pt x="4" y="177"/>
                  </a:cubicBezTo>
                  <a:lnTo>
                    <a:pt x="309" y="1"/>
                  </a:lnTo>
                  <a:cubicBezTo>
                    <a:pt x="312" y="0"/>
                    <a:pt x="315" y="0"/>
                    <a:pt x="317" y="1"/>
                  </a:cubicBezTo>
                  <a:lnTo>
                    <a:pt x="595" y="161"/>
                  </a:lnTo>
                  <a:cubicBezTo>
                    <a:pt x="600" y="164"/>
                    <a:pt x="600" y="172"/>
                    <a:pt x="595" y="175"/>
                  </a:cubicBezTo>
                  <a:lnTo>
                    <a:pt x="297" y="347"/>
                  </a:lnTo>
                  <a:cubicBezTo>
                    <a:pt x="295" y="348"/>
                    <a:pt x="293" y="351"/>
                    <a:pt x="293" y="354"/>
                  </a:cubicBezTo>
                  <a:lnTo>
                    <a:pt x="293" y="3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15">
            <a:extLst>
              <a:ext uri="{FF2B5EF4-FFF2-40B4-BE49-F238E27FC236}">
                <a16:creationId xmlns:a16="http://schemas.microsoft.com/office/drawing/2014/main" id="{507B1538-D756-456A-8985-85067DA3527A}"/>
              </a:ext>
            </a:extLst>
          </p:cNvPr>
          <p:cNvGrpSpPr>
            <a:grpSpLocks noChangeAspect="1"/>
          </p:cNvGrpSpPr>
          <p:nvPr/>
        </p:nvGrpSpPr>
        <p:grpSpPr bwMode="auto">
          <a:xfrm>
            <a:off x="4067534" y="1510067"/>
            <a:ext cx="869951" cy="971551"/>
            <a:chOff x="2104" y="682"/>
            <a:chExt cx="411" cy="459"/>
          </a:xfrm>
        </p:grpSpPr>
        <p:sp>
          <p:nvSpPr>
            <p:cNvPr id="40" name="Freeform 16">
              <a:extLst>
                <a:ext uri="{FF2B5EF4-FFF2-40B4-BE49-F238E27FC236}">
                  <a16:creationId xmlns:a16="http://schemas.microsoft.com/office/drawing/2014/main" id="{DC768078-18F0-4B26-AACA-4D8DA1D0C624}"/>
                </a:ext>
              </a:extLst>
            </p:cNvPr>
            <p:cNvSpPr>
              <a:spLocks/>
            </p:cNvSpPr>
            <p:nvPr/>
          </p:nvSpPr>
          <p:spPr bwMode="auto">
            <a:xfrm>
              <a:off x="2104" y="682"/>
              <a:ext cx="393" cy="459"/>
            </a:xfrm>
            <a:custGeom>
              <a:avLst/>
              <a:gdLst>
                <a:gd name="T0" fmla="*/ 281 w 586"/>
                <a:gd name="T1" fmla="*/ 154 h 693"/>
                <a:gd name="T2" fmla="*/ 281 w 586"/>
                <a:gd name="T3" fmla="*/ 154 h 693"/>
                <a:gd name="T4" fmla="*/ 281 w 586"/>
                <a:gd name="T5" fmla="*/ 0 h 693"/>
                <a:gd name="T6" fmla="*/ 0 w 586"/>
                <a:gd name="T7" fmla="*/ 162 h 693"/>
                <a:gd name="T8" fmla="*/ 0 w 586"/>
                <a:gd name="T9" fmla="*/ 516 h 693"/>
                <a:gd name="T10" fmla="*/ 306 w 586"/>
                <a:gd name="T11" fmla="*/ 693 h 693"/>
                <a:gd name="T12" fmla="*/ 586 w 586"/>
                <a:gd name="T13" fmla="*/ 532 h 693"/>
                <a:gd name="T14" fmla="*/ 453 w 586"/>
                <a:gd name="T15" fmla="*/ 455 h 693"/>
                <a:gd name="T16" fmla="*/ 306 w 586"/>
                <a:gd name="T17" fmla="*/ 539 h 693"/>
                <a:gd name="T18" fmla="*/ 133 w 586"/>
                <a:gd name="T19" fmla="*/ 439 h 693"/>
                <a:gd name="T20" fmla="*/ 133 w 586"/>
                <a:gd name="T21" fmla="*/ 239 h 693"/>
                <a:gd name="T22" fmla="*/ 281 w 586"/>
                <a:gd name="T23" fmla="*/ 154 h 693"/>
                <a:gd name="T24" fmla="*/ 281 w 586"/>
                <a:gd name="T25" fmla="*/ 15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93">
                  <a:moveTo>
                    <a:pt x="281" y="154"/>
                  </a:moveTo>
                  <a:lnTo>
                    <a:pt x="281" y="154"/>
                  </a:lnTo>
                  <a:lnTo>
                    <a:pt x="281" y="0"/>
                  </a:lnTo>
                  <a:lnTo>
                    <a:pt x="0" y="162"/>
                  </a:lnTo>
                  <a:lnTo>
                    <a:pt x="0" y="516"/>
                  </a:lnTo>
                  <a:lnTo>
                    <a:pt x="306" y="693"/>
                  </a:lnTo>
                  <a:lnTo>
                    <a:pt x="586" y="532"/>
                  </a:lnTo>
                  <a:lnTo>
                    <a:pt x="453" y="455"/>
                  </a:lnTo>
                  <a:lnTo>
                    <a:pt x="306" y="539"/>
                  </a:lnTo>
                  <a:lnTo>
                    <a:pt x="133" y="439"/>
                  </a:lnTo>
                  <a:lnTo>
                    <a:pt x="133" y="239"/>
                  </a:lnTo>
                  <a:lnTo>
                    <a:pt x="281" y="154"/>
                  </a:lnTo>
                  <a:lnTo>
                    <a:pt x="281"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41" name="Freeform 17">
              <a:extLst>
                <a:ext uri="{FF2B5EF4-FFF2-40B4-BE49-F238E27FC236}">
                  <a16:creationId xmlns:a16="http://schemas.microsoft.com/office/drawing/2014/main" id="{E90EF895-D3FB-4185-904E-438AE2FDED83}"/>
                </a:ext>
              </a:extLst>
            </p:cNvPr>
            <p:cNvSpPr>
              <a:spLocks/>
            </p:cNvSpPr>
            <p:nvPr/>
          </p:nvSpPr>
          <p:spPr bwMode="auto">
            <a:xfrm>
              <a:off x="2328" y="683"/>
              <a:ext cx="187" cy="320"/>
            </a:xfrm>
            <a:custGeom>
              <a:avLst/>
              <a:gdLst>
                <a:gd name="T0" fmla="*/ 0 w 279"/>
                <a:gd name="T1" fmla="*/ 154 h 484"/>
                <a:gd name="T2" fmla="*/ 0 w 279"/>
                <a:gd name="T3" fmla="*/ 154 h 484"/>
                <a:gd name="T4" fmla="*/ 0 w 279"/>
                <a:gd name="T5" fmla="*/ 0 h 484"/>
                <a:gd name="T6" fmla="*/ 279 w 279"/>
                <a:gd name="T7" fmla="*/ 161 h 484"/>
                <a:gd name="T8" fmla="*/ 279 w 279"/>
                <a:gd name="T9" fmla="*/ 484 h 484"/>
                <a:gd name="T10" fmla="*/ 146 w 279"/>
                <a:gd name="T11" fmla="*/ 408 h 484"/>
                <a:gd name="T12" fmla="*/ 146 w 279"/>
                <a:gd name="T13" fmla="*/ 238 h 484"/>
                <a:gd name="T14" fmla="*/ 0 w 279"/>
                <a:gd name="T15" fmla="*/ 154 h 484"/>
                <a:gd name="T16" fmla="*/ 0 w 279"/>
                <a:gd name="T17" fmla="*/ 15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484">
                  <a:moveTo>
                    <a:pt x="0" y="154"/>
                  </a:moveTo>
                  <a:lnTo>
                    <a:pt x="0" y="154"/>
                  </a:lnTo>
                  <a:lnTo>
                    <a:pt x="0" y="0"/>
                  </a:lnTo>
                  <a:lnTo>
                    <a:pt x="279" y="161"/>
                  </a:lnTo>
                  <a:lnTo>
                    <a:pt x="279" y="484"/>
                  </a:lnTo>
                  <a:lnTo>
                    <a:pt x="146" y="408"/>
                  </a:lnTo>
                  <a:lnTo>
                    <a:pt x="146" y="238"/>
                  </a:lnTo>
                  <a:lnTo>
                    <a:pt x="0" y="154"/>
                  </a:lnTo>
                  <a:lnTo>
                    <a:pt x="0" y="154"/>
                  </a:lnTo>
                  <a:close/>
                </a:path>
              </a:pathLst>
            </a:custGeom>
            <a:noFill/>
            <a:ln w="26988"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2" name="Graphic 45">
            <a:extLst>
              <a:ext uri="{FF2B5EF4-FFF2-40B4-BE49-F238E27FC236}">
                <a16:creationId xmlns:a16="http://schemas.microsoft.com/office/drawing/2014/main" id="{14013ADD-6669-41EE-AB78-AD29378CA73F}"/>
              </a:ext>
            </a:extLst>
          </p:cNvPr>
          <p:cNvGrpSpPr/>
          <p:nvPr/>
        </p:nvGrpSpPr>
        <p:grpSpPr>
          <a:xfrm>
            <a:off x="7818630" y="3400778"/>
            <a:ext cx="960365" cy="960365"/>
            <a:chOff x="4495265" y="657669"/>
            <a:chExt cx="529661" cy="529661"/>
          </a:xfrm>
          <a:solidFill>
            <a:schemeClr val="accent1"/>
          </a:solidFill>
        </p:grpSpPr>
        <p:sp>
          <p:nvSpPr>
            <p:cNvPr id="43" name="Freeform: Shape 42">
              <a:extLst>
                <a:ext uri="{FF2B5EF4-FFF2-40B4-BE49-F238E27FC236}">
                  <a16:creationId xmlns:a16="http://schemas.microsoft.com/office/drawing/2014/main" id="{61EB3E2B-65FD-4BA4-B2CE-7AFD5344AD26}"/>
                </a:ext>
              </a:extLst>
            </p:cNvPr>
            <p:cNvSpPr/>
            <p:nvPr/>
          </p:nvSpPr>
          <p:spPr>
            <a:xfrm>
              <a:off x="4609855" y="650539"/>
              <a:ext cx="295388" cy="295388"/>
            </a:xfrm>
            <a:custGeom>
              <a:avLst/>
              <a:gdLst>
                <a:gd name="connsiteX0" fmla="*/ 7639 w 295387"/>
                <a:gd name="connsiteY0" fmla="*/ 229180 h 295387"/>
                <a:gd name="connsiteX1" fmla="*/ 18844 w 295387"/>
                <a:gd name="connsiteY1" fmla="*/ 258719 h 295387"/>
                <a:gd name="connsiteX2" fmla="*/ 20881 w 295387"/>
                <a:gd name="connsiteY2" fmla="*/ 260756 h 295387"/>
                <a:gd name="connsiteX3" fmla="*/ 22918 w 295387"/>
                <a:gd name="connsiteY3" fmla="*/ 262793 h 295387"/>
                <a:gd name="connsiteX4" fmla="*/ 28011 w 295387"/>
                <a:gd name="connsiteY4" fmla="*/ 266868 h 295387"/>
                <a:gd name="connsiteX5" fmla="*/ 29030 w 295387"/>
                <a:gd name="connsiteY5" fmla="*/ 266868 h 295387"/>
                <a:gd name="connsiteX6" fmla="*/ 34122 w 295387"/>
                <a:gd name="connsiteY6" fmla="*/ 269923 h 295387"/>
                <a:gd name="connsiteX7" fmla="*/ 37178 w 295387"/>
                <a:gd name="connsiteY7" fmla="*/ 270942 h 295387"/>
                <a:gd name="connsiteX8" fmla="*/ 38197 w 295387"/>
                <a:gd name="connsiteY8" fmla="*/ 270942 h 295387"/>
                <a:gd name="connsiteX9" fmla="*/ 40234 w 295387"/>
                <a:gd name="connsiteY9" fmla="*/ 270942 h 295387"/>
                <a:gd name="connsiteX10" fmla="*/ 43290 w 295387"/>
                <a:gd name="connsiteY10" fmla="*/ 271961 h 295387"/>
                <a:gd name="connsiteX11" fmla="*/ 59587 w 295387"/>
                <a:gd name="connsiteY11" fmla="*/ 278072 h 295387"/>
                <a:gd name="connsiteX12" fmla="*/ 68754 w 295387"/>
                <a:gd name="connsiteY12" fmla="*/ 281128 h 295387"/>
                <a:gd name="connsiteX13" fmla="*/ 73847 w 295387"/>
                <a:gd name="connsiteY13" fmla="*/ 282146 h 295387"/>
                <a:gd name="connsiteX14" fmla="*/ 151259 w 295387"/>
                <a:gd name="connsiteY14" fmla="*/ 291314 h 295387"/>
                <a:gd name="connsiteX15" fmla="*/ 267377 w 295387"/>
                <a:gd name="connsiteY15" fmla="*/ 268905 h 295387"/>
                <a:gd name="connsiteX16" fmla="*/ 293860 w 295387"/>
                <a:gd name="connsiteY16" fmla="*/ 227143 h 295387"/>
                <a:gd name="connsiteX17" fmla="*/ 293860 w 295387"/>
                <a:gd name="connsiteY17" fmla="*/ 82505 h 295387"/>
                <a:gd name="connsiteX18" fmla="*/ 284693 w 295387"/>
                <a:gd name="connsiteY18" fmla="*/ 68245 h 295387"/>
                <a:gd name="connsiteX19" fmla="*/ 157370 w 295387"/>
                <a:gd name="connsiteY19" fmla="*/ 9167 h 295387"/>
                <a:gd name="connsiteX20" fmla="*/ 144129 w 295387"/>
                <a:gd name="connsiteY20" fmla="*/ 9167 h 295387"/>
                <a:gd name="connsiteX21" fmla="*/ 16807 w 295387"/>
                <a:gd name="connsiteY21" fmla="*/ 68245 h 295387"/>
                <a:gd name="connsiteX22" fmla="*/ 7639 w 295387"/>
                <a:gd name="connsiteY22" fmla="*/ 82505 h 295387"/>
                <a:gd name="connsiteX23" fmla="*/ 7639 w 295387"/>
                <a:gd name="connsiteY23" fmla="*/ 84542 h 295387"/>
                <a:gd name="connsiteX24" fmla="*/ 7639 w 295387"/>
                <a:gd name="connsiteY24" fmla="*/ 229180 h 295387"/>
                <a:gd name="connsiteX25" fmla="*/ 71810 w 295387"/>
                <a:gd name="connsiteY25" fmla="*/ 261775 h 295387"/>
                <a:gd name="connsiteX26" fmla="*/ 63661 w 295387"/>
                <a:gd name="connsiteY26" fmla="*/ 258719 h 295387"/>
                <a:gd name="connsiteX27" fmla="*/ 49401 w 295387"/>
                <a:gd name="connsiteY27" fmla="*/ 253626 h 295387"/>
                <a:gd name="connsiteX28" fmla="*/ 45327 w 295387"/>
                <a:gd name="connsiteY28" fmla="*/ 252608 h 295387"/>
                <a:gd name="connsiteX29" fmla="*/ 42271 w 295387"/>
                <a:gd name="connsiteY29" fmla="*/ 251589 h 295387"/>
                <a:gd name="connsiteX30" fmla="*/ 39215 w 295387"/>
                <a:gd name="connsiteY30" fmla="*/ 249552 h 295387"/>
                <a:gd name="connsiteX31" fmla="*/ 36160 w 295387"/>
                <a:gd name="connsiteY31" fmla="*/ 247515 h 295387"/>
                <a:gd name="connsiteX32" fmla="*/ 35141 w 295387"/>
                <a:gd name="connsiteY32" fmla="*/ 246496 h 295387"/>
                <a:gd name="connsiteX33" fmla="*/ 34122 w 295387"/>
                <a:gd name="connsiteY33" fmla="*/ 245478 h 295387"/>
                <a:gd name="connsiteX34" fmla="*/ 33104 w 295387"/>
                <a:gd name="connsiteY34" fmla="*/ 244459 h 295387"/>
                <a:gd name="connsiteX35" fmla="*/ 26992 w 295387"/>
                <a:gd name="connsiteY35" fmla="*/ 228162 h 295387"/>
                <a:gd name="connsiteX36" fmla="*/ 26992 w 295387"/>
                <a:gd name="connsiteY36" fmla="*/ 94728 h 295387"/>
                <a:gd name="connsiteX37" fmla="*/ 139036 w 295387"/>
                <a:gd name="connsiteY37" fmla="*/ 147694 h 295387"/>
                <a:gd name="connsiteX38" fmla="*/ 139036 w 295387"/>
                <a:gd name="connsiteY38" fmla="*/ 271961 h 295387"/>
                <a:gd name="connsiteX39" fmla="*/ 75884 w 295387"/>
                <a:gd name="connsiteY39" fmla="*/ 263812 h 295387"/>
                <a:gd name="connsiteX40" fmla="*/ 71810 w 295387"/>
                <a:gd name="connsiteY40" fmla="*/ 261775 h 295387"/>
                <a:gd name="connsiteX41" fmla="*/ 258210 w 295387"/>
                <a:gd name="connsiteY41" fmla="*/ 251589 h 295387"/>
                <a:gd name="connsiteX42" fmla="*/ 160426 w 295387"/>
                <a:gd name="connsiteY42" fmla="*/ 271961 h 295387"/>
                <a:gd name="connsiteX43" fmla="*/ 160426 w 295387"/>
                <a:gd name="connsiteY43" fmla="*/ 148713 h 295387"/>
                <a:gd name="connsiteX44" fmla="*/ 272470 w 295387"/>
                <a:gd name="connsiteY44" fmla="*/ 98802 h 295387"/>
                <a:gd name="connsiteX45" fmla="*/ 272470 w 295387"/>
                <a:gd name="connsiteY45" fmla="*/ 229180 h 295387"/>
                <a:gd name="connsiteX46" fmla="*/ 258210 w 295387"/>
                <a:gd name="connsiteY46" fmla="*/ 251589 h 295387"/>
                <a:gd name="connsiteX47" fmla="*/ 150240 w 295387"/>
                <a:gd name="connsiteY47" fmla="*/ 27502 h 295387"/>
                <a:gd name="connsiteX48" fmla="*/ 263303 w 295387"/>
                <a:gd name="connsiteY48" fmla="*/ 80468 h 295387"/>
                <a:gd name="connsiteX49" fmla="*/ 153296 w 295387"/>
                <a:gd name="connsiteY49" fmla="*/ 130378 h 295387"/>
                <a:gd name="connsiteX50" fmla="*/ 152278 w 295387"/>
                <a:gd name="connsiteY50" fmla="*/ 129360 h 295387"/>
                <a:gd name="connsiteX51" fmla="*/ 42271 w 295387"/>
                <a:gd name="connsiteY51" fmla="*/ 78431 h 295387"/>
                <a:gd name="connsiteX52" fmla="*/ 150240 w 295387"/>
                <a:gd name="connsiteY52" fmla="*/ 27502 h 29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387" h="295387">
                  <a:moveTo>
                    <a:pt x="7639" y="229180"/>
                  </a:moveTo>
                  <a:cubicBezTo>
                    <a:pt x="7639" y="240385"/>
                    <a:pt x="11714" y="250570"/>
                    <a:pt x="18844" y="258719"/>
                  </a:cubicBezTo>
                  <a:lnTo>
                    <a:pt x="20881" y="260756"/>
                  </a:lnTo>
                  <a:cubicBezTo>
                    <a:pt x="21899" y="261775"/>
                    <a:pt x="22918" y="262793"/>
                    <a:pt x="22918" y="262793"/>
                  </a:cubicBezTo>
                  <a:cubicBezTo>
                    <a:pt x="23937" y="263812"/>
                    <a:pt x="25974" y="265849"/>
                    <a:pt x="28011" y="266868"/>
                  </a:cubicBezTo>
                  <a:lnTo>
                    <a:pt x="29030" y="266868"/>
                  </a:lnTo>
                  <a:lnTo>
                    <a:pt x="34122" y="269923"/>
                  </a:lnTo>
                  <a:lnTo>
                    <a:pt x="37178" y="270942"/>
                  </a:lnTo>
                  <a:lnTo>
                    <a:pt x="38197" y="270942"/>
                  </a:lnTo>
                  <a:lnTo>
                    <a:pt x="40234" y="270942"/>
                  </a:lnTo>
                  <a:lnTo>
                    <a:pt x="43290" y="271961"/>
                  </a:lnTo>
                  <a:cubicBezTo>
                    <a:pt x="48382" y="273998"/>
                    <a:pt x="53475" y="276035"/>
                    <a:pt x="59587" y="278072"/>
                  </a:cubicBezTo>
                  <a:lnTo>
                    <a:pt x="68754" y="281128"/>
                  </a:lnTo>
                  <a:lnTo>
                    <a:pt x="73847" y="282146"/>
                  </a:lnTo>
                  <a:cubicBezTo>
                    <a:pt x="99311" y="288258"/>
                    <a:pt x="125794" y="291314"/>
                    <a:pt x="151259" y="291314"/>
                  </a:cubicBezTo>
                  <a:cubicBezTo>
                    <a:pt x="190984" y="292332"/>
                    <a:pt x="230708" y="284184"/>
                    <a:pt x="267377" y="268905"/>
                  </a:cubicBezTo>
                  <a:cubicBezTo>
                    <a:pt x="283674" y="261775"/>
                    <a:pt x="293860" y="245478"/>
                    <a:pt x="293860" y="227143"/>
                  </a:cubicBezTo>
                  <a:lnTo>
                    <a:pt x="293860" y="82505"/>
                  </a:lnTo>
                  <a:cubicBezTo>
                    <a:pt x="293860" y="76393"/>
                    <a:pt x="289786" y="71301"/>
                    <a:pt x="284693" y="68245"/>
                  </a:cubicBezTo>
                  <a:lnTo>
                    <a:pt x="157370" y="9167"/>
                  </a:lnTo>
                  <a:cubicBezTo>
                    <a:pt x="153296" y="7130"/>
                    <a:pt x="148203" y="7130"/>
                    <a:pt x="144129" y="9167"/>
                  </a:cubicBezTo>
                  <a:lnTo>
                    <a:pt x="16807" y="68245"/>
                  </a:lnTo>
                  <a:cubicBezTo>
                    <a:pt x="10695" y="71301"/>
                    <a:pt x="7639" y="76393"/>
                    <a:pt x="7639" y="82505"/>
                  </a:cubicBezTo>
                  <a:cubicBezTo>
                    <a:pt x="7639" y="83523"/>
                    <a:pt x="7639" y="83523"/>
                    <a:pt x="7639" y="84542"/>
                  </a:cubicBezTo>
                  <a:lnTo>
                    <a:pt x="7639" y="229180"/>
                  </a:lnTo>
                  <a:close/>
                  <a:moveTo>
                    <a:pt x="71810" y="261775"/>
                  </a:moveTo>
                  <a:lnTo>
                    <a:pt x="63661" y="258719"/>
                  </a:lnTo>
                  <a:cubicBezTo>
                    <a:pt x="58568" y="256682"/>
                    <a:pt x="53475" y="255663"/>
                    <a:pt x="49401" y="253626"/>
                  </a:cubicBezTo>
                  <a:lnTo>
                    <a:pt x="45327" y="252608"/>
                  </a:lnTo>
                  <a:lnTo>
                    <a:pt x="42271" y="251589"/>
                  </a:lnTo>
                  <a:cubicBezTo>
                    <a:pt x="41252" y="250570"/>
                    <a:pt x="40234" y="250570"/>
                    <a:pt x="39215" y="249552"/>
                  </a:cubicBezTo>
                  <a:lnTo>
                    <a:pt x="36160" y="247515"/>
                  </a:lnTo>
                  <a:cubicBezTo>
                    <a:pt x="36160" y="247515"/>
                    <a:pt x="35141" y="246496"/>
                    <a:pt x="35141" y="246496"/>
                  </a:cubicBezTo>
                  <a:lnTo>
                    <a:pt x="34122" y="245478"/>
                  </a:lnTo>
                  <a:cubicBezTo>
                    <a:pt x="34122" y="245478"/>
                    <a:pt x="33104" y="244459"/>
                    <a:pt x="33104" y="244459"/>
                  </a:cubicBezTo>
                  <a:cubicBezTo>
                    <a:pt x="29030" y="240385"/>
                    <a:pt x="26992" y="234273"/>
                    <a:pt x="26992" y="228162"/>
                  </a:cubicBezTo>
                  <a:lnTo>
                    <a:pt x="26992" y="94728"/>
                  </a:lnTo>
                  <a:lnTo>
                    <a:pt x="139036" y="147694"/>
                  </a:lnTo>
                  <a:lnTo>
                    <a:pt x="139036" y="271961"/>
                  </a:lnTo>
                  <a:cubicBezTo>
                    <a:pt x="117646" y="270942"/>
                    <a:pt x="96256" y="268905"/>
                    <a:pt x="75884" y="263812"/>
                  </a:cubicBezTo>
                  <a:lnTo>
                    <a:pt x="71810" y="261775"/>
                  </a:lnTo>
                  <a:close/>
                  <a:moveTo>
                    <a:pt x="258210" y="251589"/>
                  </a:moveTo>
                  <a:cubicBezTo>
                    <a:pt x="227652" y="264831"/>
                    <a:pt x="194039" y="271961"/>
                    <a:pt x="160426" y="271961"/>
                  </a:cubicBezTo>
                  <a:lnTo>
                    <a:pt x="160426" y="148713"/>
                  </a:lnTo>
                  <a:lnTo>
                    <a:pt x="272470" y="98802"/>
                  </a:lnTo>
                  <a:lnTo>
                    <a:pt x="272470" y="229180"/>
                  </a:lnTo>
                  <a:cubicBezTo>
                    <a:pt x="272470" y="238347"/>
                    <a:pt x="267377" y="247515"/>
                    <a:pt x="258210" y="251589"/>
                  </a:cubicBezTo>
                  <a:close/>
                  <a:moveTo>
                    <a:pt x="150240" y="27502"/>
                  </a:moveTo>
                  <a:lnTo>
                    <a:pt x="263303" y="80468"/>
                  </a:lnTo>
                  <a:lnTo>
                    <a:pt x="153296" y="130378"/>
                  </a:lnTo>
                  <a:cubicBezTo>
                    <a:pt x="153296" y="130378"/>
                    <a:pt x="152278" y="129360"/>
                    <a:pt x="152278" y="129360"/>
                  </a:cubicBezTo>
                  <a:lnTo>
                    <a:pt x="42271" y="78431"/>
                  </a:lnTo>
                  <a:lnTo>
                    <a:pt x="150240" y="27502"/>
                  </a:lnTo>
                  <a:close/>
                </a:path>
              </a:pathLst>
            </a:custGeom>
            <a:grpFill/>
            <a:ln w="9525" cap="flat">
              <a:noFill/>
              <a:prstDash val="solid"/>
              <a:miter/>
            </a:ln>
          </p:spPr>
          <p:txBody>
            <a:bodyPr rtlCol="0" anchor="ctr"/>
            <a:lstStyle/>
            <a:p>
              <a:endParaRPr lang="en-US" sz="3264"/>
            </a:p>
          </p:txBody>
        </p:sp>
        <p:sp>
          <p:nvSpPr>
            <p:cNvPr id="44" name="Freeform: Shape 43">
              <a:extLst>
                <a:ext uri="{FF2B5EF4-FFF2-40B4-BE49-F238E27FC236}">
                  <a16:creationId xmlns:a16="http://schemas.microsoft.com/office/drawing/2014/main" id="{1BE352D7-F49F-4DCE-9606-28CCB70CC19C}"/>
                </a:ext>
              </a:extLst>
            </p:cNvPr>
            <p:cNvSpPr/>
            <p:nvPr/>
          </p:nvSpPr>
          <p:spPr>
            <a:xfrm>
              <a:off x="4487626" y="815039"/>
              <a:ext cx="539847" cy="173158"/>
            </a:xfrm>
            <a:custGeom>
              <a:avLst/>
              <a:gdLst>
                <a:gd name="connsiteX0" fmla="*/ 448684 w 539846"/>
                <a:gd name="connsiteY0" fmla="*/ 7639 h 173158"/>
                <a:gd name="connsiteX1" fmla="*/ 442573 w 539846"/>
                <a:gd name="connsiteY1" fmla="*/ 26992 h 173158"/>
                <a:gd name="connsiteX2" fmla="*/ 516929 w 539846"/>
                <a:gd name="connsiteY2" fmla="*/ 76903 h 173158"/>
                <a:gd name="connsiteX3" fmla="*/ 272470 w 539846"/>
                <a:gd name="connsiteY3" fmla="*/ 148203 h 173158"/>
                <a:gd name="connsiteX4" fmla="*/ 28011 w 539846"/>
                <a:gd name="connsiteY4" fmla="*/ 76903 h 173158"/>
                <a:gd name="connsiteX5" fmla="*/ 102367 w 539846"/>
                <a:gd name="connsiteY5" fmla="*/ 26992 h 173158"/>
                <a:gd name="connsiteX6" fmla="*/ 96256 w 539846"/>
                <a:gd name="connsiteY6" fmla="*/ 7639 h 173158"/>
                <a:gd name="connsiteX7" fmla="*/ 7639 w 539846"/>
                <a:gd name="connsiteY7" fmla="*/ 76903 h 173158"/>
                <a:gd name="connsiteX8" fmla="*/ 272470 w 539846"/>
                <a:gd name="connsiteY8" fmla="*/ 168575 h 173158"/>
                <a:gd name="connsiteX9" fmla="*/ 537300 w 539846"/>
                <a:gd name="connsiteY9" fmla="*/ 76903 h 173158"/>
                <a:gd name="connsiteX10" fmla="*/ 448684 w 539846"/>
                <a:gd name="connsiteY10" fmla="*/ 7639 h 17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46" h="173158">
                  <a:moveTo>
                    <a:pt x="448684" y="7639"/>
                  </a:moveTo>
                  <a:lnTo>
                    <a:pt x="442573" y="26992"/>
                  </a:lnTo>
                  <a:cubicBezTo>
                    <a:pt x="488409" y="40234"/>
                    <a:pt x="516929" y="59587"/>
                    <a:pt x="516929" y="76903"/>
                  </a:cubicBezTo>
                  <a:cubicBezTo>
                    <a:pt x="516929" y="110516"/>
                    <a:pt x="416089" y="148203"/>
                    <a:pt x="272470" y="148203"/>
                  </a:cubicBezTo>
                  <a:cubicBezTo>
                    <a:pt x="128850" y="148203"/>
                    <a:pt x="28011" y="110516"/>
                    <a:pt x="28011" y="76903"/>
                  </a:cubicBezTo>
                  <a:cubicBezTo>
                    <a:pt x="28011" y="59587"/>
                    <a:pt x="56531" y="40234"/>
                    <a:pt x="102367" y="26992"/>
                  </a:cubicBezTo>
                  <a:lnTo>
                    <a:pt x="96256" y="7639"/>
                  </a:lnTo>
                  <a:cubicBezTo>
                    <a:pt x="39215" y="24955"/>
                    <a:pt x="7639" y="49401"/>
                    <a:pt x="7639" y="76903"/>
                  </a:cubicBezTo>
                  <a:cubicBezTo>
                    <a:pt x="7639" y="135980"/>
                    <a:pt x="144129" y="168575"/>
                    <a:pt x="272470" y="168575"/>
                  </a:cubicBezTo>
                  <a:cubicBezTo>
                    <a:pt x="400811" y="168575"/>
                    <a:pt x="537300" y="135980"/>
                    <a:pt x="537300" y="76903"/>
                  </a:cubicBezTo>
                  <a:cubicBezTo>
                    <a:pt x="537300" y="49401"/>
                    <a:pt x="505724" y="23937"/>
                    <a:pt x="448684" y="7639"/>
                  </a:cubicBezTo>
                  <a:close/>
                </a:path>
              </a:pathLst>
            </a:custGeom>
            <a:grpFill/>
            <a:ln w="9525" cap="flat">
              <a:noFill/>
              <a:prstDash val="solid"/>
              <a:miter/>
            </a:ln>
          </p:spPr>
          <p:txBody>
            <a:bodyPr rtlCol="0" anchor="ctr"/>
            <a:lstStyle/>
            <a:p>
              <a:endParaRPr lang="en-US" sz="3264"/>
            </a:p>
          </p:txBody>
        </p:sp>
        <p:sp>
          <p:nvSpPr>
            <p:cNvPr id="45" name="Freeform: Shape 44">
              <a:extLst>
                <a:ext uri="{FF2B5EF4-FFF2-40B4-BE49-F238E27FC236}">
                  <a16:creationId xmlns:a16="http://schemas.microsoft.com/office/drawing/2014/main" id="{78F39A81-0F53-470E-828E-17ACF43535EA}"/>
                </a:ext>
              </a:extLst>
            </p:cNvPr>
            <p:cNvSpPr/>
            <p:nvPr/>
          </p:nvSpPr>
          <p:spPr>
            <a:xfrm>
              <a:off x="4588465" y="985651"/>
              <a:ext cx="356503" cy="203716"/>
            </a:xfrm>
            <a:custGeom>
              <a:avLst/>
              <a:gdLst>
                <a:gd name="connsiteX0" fmla="*/ 346826 w 356502"/>
                <a:gd name="connsiteY0" fmla="*/ 29539 h 203715"/>
                <a:gd name="connsiteX1" fmla="*/ 298953 w 356502"/>
                <a:gd name="connsiteY1" fmla="*/ 9167 h 203715"/>
                <a:gd name="connsiteX2" fmla="*/ 287749 w 356502"/>
                <a:gd name="connsiteY2" fmla="*/ 9167 h 203715"/>
                <a:gd name="connsiteX3" fmla="*/ 238857 w 356502"/>
                <a:gd name="connsiteY3" fmla="*/ 29539 h 203715"/>
                <a:gd name="connsiteX4" fmla="*/ 231727 w 356502"/>
                <a:gd name="connsiteY4" fmla="*/ 40743 h 203715"/>
                <a:gd name="connsiteX5" fmla="*/ 231727 w 356502"/>
                <a:gd name="connsiteY5" fmla="*/ 93709 h 203715"/>
                <a:gd name="connsiteX6" fmla="*/ 186909 w 356502"/>
                <a:gd name="connsiteY6" fmla="*/ 74356 h 203715"/>
                <a:gd name="connsiteX7" fmla="*/ 175705 w 356502"/>
                <a:gd name="connsiteY7" fmla="*/ 74356 h 203715"/>
                <a:gd name="connsiteX8" fmla="*/ 130887 w 356502"/>
                <a:gd name="connsiteY8" fmla="*/ 93709 h 203715"/>
                <a:gd name="connsiteX9" fmla="*/ 130887 w 356502"/>
                <a:gd name="connsiteY9" fmla="*/ 41762 h 203715"/>
                <a:gd name="connsiteX10" fmla="*/ 122739 w 356502"/>
                <a:gd name="connsiteY10" fmla="*/ 30557 h 203715"/>
                <a:gd name="connsiteX11" fmla="*/ 74866 w 356502"/>
                <a:gd name="connsiteY11" fmla="*/ 10186 h 203715"/>
                <a:gd name="connsiteX12" fmla="*/ 63661 w 356502"/>
                <a:gd name="connsiteY12" fmla="*/ 10186 h 203715"/>
                <a:gd name="connsiteX13" fmla="*/ 14769 w 356502"/>
                <a:gd name="connsiteY13" fmla="*/ 30557 h 203715"/>
                <a:gd name="connsiteX14" fmla="*/ 7639 w 356502"/>
                <a:gd name="connsiteY14" fmla="*/ 41762 h 203715"/>
                <a:gd name="connsiteX15" fmla="*/ 7639 w 356502"/>
                <a:gd name="connsiteY15" fmla="*/ 103895 h 203715"/>
                <a:gd name="connsiteX16" fmla="*/ 14769 w 356502"/>
                <a:gd name="connsiteY16" fmla="*/ 115099 h 203715"/>
                <a:gd name="connsiteX17" fmla="*/ 62643 w 356502"/>
                <a:gd name="connsiteY17" fmla="*/ 135471 h 203715"/>
                <a:gd name="connsiteX18" fmla="*/ 68754 w 356502"/>
                <a:gd name="connsiteY18" fmla="*/ 137508 h 203715"/>
                <a:gd name="connsiteX19" fmla="*/ 73847 w 356502"/>
                <a:gd name="connsiteY19" fmla="*/ 136490 h 203715"/>
                <a:gd name="connsiteX20" fmla="*/ 119683 w 356502"/>
                <a:gd name="connsiteY20" fmla="*/ 117137 h 203715"/>
                <a:gd name="connsiteX21" fmla="*/ 119683 w 356502"/>
                <a:gd name="connsiteY21" fmla="*/ 169084 h 203715"/>
                <a:gd name="connsiteX22" fmla="*/ 126813 w 356502"/>
                <a:gd name="connsiteY22" fmla="*/ 180288 h 203715"/>
                <a:gd name="connsiteX23" fmla="*/ 173668 w 356502"/>
                <a:gd name="connsiteY23" fmla="*/ 200660 h 203715"/>
                <a:gd name="connsiteX24" fmla="*/ 173668 w 356502"/>
                <a:gd name="connsiteY24" fmla="*/ 200660 h 203715"/>
                <a:gd name="connsiteX25" fmla="*/ 173668 w 356502"/>
                <a:gd name="connsiteY25" fmla="*/ 200660 h 203715"/>
                <a:gd name="connsiteX26" fmla="*/ 178761 w 356502"/>
                <a:gd name="connsiteY26" fmla="*/ 201679 h 203715"/>
                <a:gd name="connsiteX27" fmla="*/ 178761 w 356502"/>
                <a:gd name="connsiteY27" fmla="*/ 201679 h 203715"/>
                <a:gd name="connsiteX28" fmla="*/ 179779 w 356502"/>
                <a:gd name="connsiteY28" fmla="*/ 201679 h 203715"/>
                <a:gd name="connsiteX29" fmla="*/ 184872 w 356502"/>
                <a:gd name="connsiteY29" fmla="*/ 200660 h 203715"/>
                <a:gd name="connsiteX30" fmla="*/ 233764 w 356502"/>
                <a:gd name="connsiteY30" fmla="*/ 179270 h 203715"/>
                <a:gd name="connsiteX31" fmla="*/ 240894 w 356502"/>
                <a:gd name="connsiteY31" fmla="*/ 168066 h 203715"/>
                <a:gd name="connsiteX32" fmla="*/ 240894 w 356502"/>
                <a:gd name="connsiteY32" fmla="*/ 116118 h 203715"/>
                <a:gd name="connsiteX33" fmla="*/ 285711 w 356502"/>
                <a:gd name="connsiteY33" fmla="*/ 135471 h 203715"/>
                <a:gd name="connsiteX34" fmla="*/ 291823 w 356502"/>
                <a:gd name="connsiteY34" fmla="*/ 137508 h 203715"/>
                <a:gd name="connsiteX35" fmla="*/ 296916 w 356502"/>
                <a:gd name="connsiteY35" fmla="*/ 136490 h 203715"/>
                <a:gd name="connsiteX36" fmla="*/ 345808 w 356502"/>
                <a:gd name="connsiteY36" fmla="*/ 115099 h 203715"/>
                <a:gd name="connsiteX37" fmla="*/ 352938 w 356502"/>
                <a:gd name="connsiteY37" fmla="*/ 103895 h 203715"/>
                <a:gd name="connsiteX38" fmla="*/ 352938 w 356502"/>
                <a:gd name="connsiteY38" fmla="*/ 41762 h 203715"/>
                <a:gd name="connsiteX39" fmla="*/ 346826 w 356502"/>
                <a:gd name="connsiteY39" fmla="*/ 29539 h 203715"/>
                <a:gd name="connsiteX40" fmla="*/ 293860 w 356502"/>
                <a:gd name="connsiteY40" fmla="*/ 29539 h 203715"/>
                <a:gd name="connsiteX41" fmla="*/ 321362 w 356502"/>
                <a:gd name="connsiteY41" fmla="*/ 41762 h 203715"/>
                <a:gd name="connsiteX42" fmla="*/ 294879 w 356502"/>
                <a:gd name="connsiteY42" fmla="*/ 51948 h 203715"/>
                <a:gd name="connsiteX43" fmla="*/ 268396 w 356502"/>
                <a:gd name="connsiteY43" fmla="*/ 40743 h 203715"/>
                <a:gd name="connsiteX44" fmla="*/ 293860 w 356502"/>
                <a:gd name="connsiteY44" fmla="*/ 29539 h 203715"/>
                <a:gd name="connsiteX45" fmla="*/ 181816 w 356502"/>
                <a:gd name="connsiteY45" fmla="*/ 93709 h 203715"/>
                <a:gd name="connsiteX46" fmla="*/ 209318 w 356502"/>
                <a:gd name="connsiteY46" fmla="*/ 105932 h 203715"/>
                <a:gd name="connsiteX47" fmla="*/ 182835 w 356502"/>
                <a:gd name="connsiteY47" fmla="*/ 117137 h 203715"/>
                <a:gd name="connsiteX48" fmla="*/ 156352 w 356502"/>
                <a:gd name="connsiteY48" fmla="*/ 105932 h 203715"/>
                <a:gd name="connsiteX49" fmla="*/ 181816 w 356502"/>
                <a:gd name="connsiteY49" fmla="*/ 93709 h 203715"/>
                <a:gd name="connsiteX50" fmla="*/ 69773 w 356502"/>
                <a:gd name="connsiteY50" fmla="*/ 29539 h 203715"/>
                <a:gd name="connsiteX51" fmla="*/ 97274 w 356502"/>
                <a:gd name="connsiteY51" fmla="*/ 41762 h 203715"/>
                <a:gd name="connsiteX52" fmla="*/ 70791 w 356502"/>
                <a:gd name="connsiteY52" fmla="*/ 52966 h 203715"/>
                <a:gd name="connsiteX53" fmla="*/ 44308 w 356502"/>
                <a:gd name="connsiteY53" fmla="*/ 41762 h 203715"/>
                <a:gd name="connsiteX54" fmla="*/ 69773 w 356502"/>
                <a:gd name="connsiteY54" fmla="*/ 29539 h 203715"/>
                <a:gd name="connsiteX55" fmla="*/ 29030 w 356502"/>
                <a:gd name="connsiteY55" fmla="*/ 56022 h 203715"/>
                <a:gd name="connsiteX56" fmla="*/ 59587 w 356502"/>
                <a:gd name="connsiteY56" fmla="*/ 69263 h 203715"/>
                <a:gd name="connsiteX57" fmla="*/ 59587 w 356502"/>
                <a:gd name="connsiteY57" fmla="*/ 112044 h 203715"/>
                <a:gd name="connsiteX58" fmla="*/ 29030 w 356502"/>
                <a:gd name="connsiteY58" fmla="*/ 98802 h 203715"/>
                <a:gd name="connsiteX59" fmla="*/ 29030 w 356502"/>
                <a:gd name="connsiteY59" fmla="*/ 56022 h 203715"/>
                <a:gd name="connsiteX60" fmla="*/ 79958 w 356502"/>
                <a:gd name="connsiteY60" fmla="*/ 111025 h 203715"/>
                <a:gd name="connsiteX61" fmla="*/ 79958 w 356502"/>
                <a:gd name="connsiteY61" fmla="*/ 69263 h 203715"/>
                <a:gd name="connsiteX62" fmla="*/ 110516 w 356502"/>
                <a:gd name="connsiteY62" fmla="*/ 57040 h 203715"/>
                <a:gd name="connsiteX63" fmla="*/ 110516 w 356502"/>
                <a:gd name="connsiteY63" fmla="*/ 97784 h 203715"/>
                <a:gd name="connsiteX64" fmla="*/ 79958 w 356502"/>
                <a:gd name="connsiteY64" fmla="*/ 111025 h 203715"/>
                <a:gd name="connsiteX65" fmla="*/ 141073 w 356502"/>
                <a:gd name="connsiteY65" fmla="*/ 120192 h 203715"/>
                <a:gd name="connsiteX66" fmla="*/ 171631 w 356502"/>
                <a:gd name="connsiteY66" fmla="*/ 133434 h 203715"/>
                <a:gd name="connsiteX67" fmla="*/ 171631 w 356502"/>
                <a:gd name="connsiteY67" fmla="*/ 176214 h 203715"/>
                <a:gd name="connsiteX68" fmla="*/ 141073 w 356502"/>
                <a:gd name="connsiteY68" fmla="*/ 162973 h 203715"/>
                <a:gd name="connsiteX69" fmla="*/ 141073 w 356502"/>
                <a:gd name="connsiteY69" fmla="*/ 120192 h 203715"/>
                <a:gd name="connsiteX70" fmla="*/ 192002 w 356502"/>
                <a:gd name="connsiteY70" fmla="*/ 176214 h 203715"/>
                <a:gd name="connsiteX71" fmla="*/ 192002 w 356502"/>
                <a:gd name="connsiteY71" fmla="*/ 135471 h 203715"/>
                <a:gd name="connsiteX72" fmla="*/ 222559 w 356502"/>
                <a:gd name="connsiteY72" fmla="*/ 123248 h 203715"/>
                <a:gd name="connsiteX73" fmla="*/ 222559 w 356502"/>
                <a:gd name="connsiteY73" fmla="*/ 163991 h 203715"/>
                <a:gd name="connsiteX74" fmla="*/ 192002 w 356502"/>
                <a:gd name="connsiteY74" fmla="*/ 176214 h 203715"/>
                <a:gd name="connsiteX75" fmla="*/ 253117 w 356502"/>
                <a:gd name="connsiteY75" fmla="*/ 56022 h 203715"/>
                <a:gd name="connsiteX76" fmla="*/ 283674 w 356502"/>
                <a:gd name="connsiteY76" fmla="*/ 69263 h 203715"/>
                <a:gd name="connsiteX77" fmla="*/ 283674 w 356502"/>
                <a:gd name="connsiteY77" fmla="*/ 112044 h 203715"/>
                <a:gd name="connsiteX78" fmla="*/ 253117 w 356502"/>
                <a:gd name="connsiteY78" fmla="*/ 98802 h 203715"/>
                <a:gd name="connsiteX79" fmla="*/ 253117 w 356502"/>
                <a:gd name="connsiteY79" fmla="*/ 56022 h 203715"/>
                <a:gd name="connsiteX80" fmla="*/ 304046 w 356502"/>
                <a:gd name="connsiteY80" fmla="*/ 111025 h 203715"/>
                <a:gd name="connsiteX81" fmla="*/ 304046 w 356502"/>
                <a:gd name="connsiteY81" fmla="*/ 69263 h 203715"/>
                <a:gd name="connsiteX82" fmla="*/ 334603 w 356502"/>
                <a:gd name="connsiteY82" fmla="*/ 57040 h 203715"/>
                <a:gd name="connsiteX83" fmla="*/ 334603 w 356502"/>
                <a:gd name="connsiteY83" fmla="*/ 97784 h 203715"/>
                <a:gd name="connsiteX84" fmla="*/ 304046 w 356502"/>
                <a:gd name="connsiteY84" fmla="*/ 111025 h 2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56502" h="203715">
                  <a:moveTo>
                    <a:pt x="346826" y="29539"/>
                  </a:moveTo>
                  <a:lnTo>
                    <a:pt x="298953" y="9167"/>
                  </a:lnTo>
                  <a:cubicBezTo>
                    <a:pt x="294879" y="7130"/>
                    <a:pt x="290804" y="7130"/>
                    <a:pt x="287749" y="9167"/>
                  </a:cubicBezTo>
                  <a:lnTo>
                    <a:pt x="238857" y="29539"/>
                  </a:lnTo>
                  <a:cubicBezTo>
                    <a:pt x="234782" y="31576"/>
                    <a:pt x="231727" y="35650"/>
                    <a:pt x="231727" y="40743"/>
                  </a:cubicBezTo>
                  <a:lnTo>
                    <a:pt x="231727" y="93709"/>
                  </a:lnTo>
                  <a:lnTo>
                    <a:pt x="186909" y="74356"/>
                  </a:lnTo>
                  <a:cubicBezTo>
                    <a:pt x="182835" y="72319"/>
                    <a:pt x="178761" y="72319"/>
                    <a:pt x="175705" y="74356"/>
                  </a:cubicBezTo>
                  <a:lnTo>
                    <a:pt x="130887" y="93709"/>
                  </a:lnTo>
                  <a:lnTo>
                    <a:pt x="130887" y="41762"/>
                  </a:lnTo>
                  <a:cubicBezTo>
                    <a:pt x="130887" y="36669"/>
                    <a:pt x="127832" y="32595"/>
                    <a:pt x="122739" y="30557"/>
                  </a:cubicBezTo>
                  <a:lnTo>
                    <a:pt x="74866" y="10186"/>
                  </a:lnTo>
                  <a:cubicBezTo>
                    <a:pt x="70791" y="8149"/>
                    <a:pt x="66717" y="8149"/>
                    <a:pt x="63661" y="10186"/>
                  </a:cubicBezTo>
                  <a:lnTo>
                    <a:pt x="14769" y="30557"/>
                  </a:lnTo>
                  <a:cubicBezTo>
                    <a:pt x="10695" y="32595"/>
                    <a:pt x="7639" y="36669"/>
                    <a:pt x="7639" y="41762"/>
                  </a:cubicBezTo>
                  <a:lnTo>
                    <a:pt x="7639" y="103895"/>
                  </a:lnTo>
                  <a:cubicBezTo>
                    <a:pt x="7639" y="108988"/>
                    <a:pt x="10695" y="113062"/>
                    <a:pt x="14769" y="115099"/>
                  </a:cubicBezTo>
                  <a:lnTo>
                    <a:pt x="62643" y="135471"/>
                  </a:lnTo>
                  <a:cubicBezTo>
                    <a:pt x="64680" y="136490"/>
                    <a:pt x="66717" y="137508"/>
                    <a:pt x="68754" y="137508"/>
                  </a:cubicBezTo>
                  <a:cubicBezTo>
                    <a:pt x="70791" y="137508"/>
                    <a:pt x="72828" y="137508"/>
                    <a:pt x="73847" y="136490"/>
                  </a:cubicBezTo>
                  <a:lnTo>
                    <a:pt x="119683" y="117137"/>
                  </a:lnTo>
                  <a:lnTo>
                    <a:pt x="119683" y="169084"/>
                  </a:lnTo>
                  <a:cubicBezTo>
                    <a:pt x="119683" y="174177"/>
                    <a:pt x="122739" y="178251"/>
                    <a:pt x="126813" y="180288"/>
                  </a:cubicBezTo>
                  <a:lnTo>
                    <a:pt x="173668" y="200660"/>
                  </a:lnTo>
                  <a:cubicBezTo>
                    <a:pt x="173668" y="200660"/>
                    <a:pt x="173668" y="200660"/>
                    <a:pt x="173668" y="200660"/>
                  </a:cubicBezTo>
                  <a:lnTo>
                    <a:pt x="173668" y="200660"/>
                  </a:lnTo>
                  <a:cubicBezTo>
                    <a:pt x="175705" y="201679"/>
                    <a:pt x="176723" y="201679"/>
                    <a:pt x="178761" y="201679"/>
                  </a:cubicBezTo>
                  <a:cubicBezTo>
                    <a:pt x="178761" y="201679"/>
                    <a:pt x="178761" y="201679"/>
                    <a:pt x="178761" y="201679"/>
                  </a:cubicBezTo>
                  <a:cubicBezTo>
                    <a:pt x="178761" y="201679"/>
                    <a:pt x="178761" y="201679"/>
                    <a:pt x="179779" y="201679"/>
                  </a:cubicBezTo>
                  <a:cubicBezTo>
                    <a:pt x="181816" y="201679"/>
                    <a:pt x="183854" y="201679"/>
                    <a:pt x="184872" y="200660"/>
                  </a:cubicBezTo>
                  <a:lnTo>
                    <a:pt x="233764" y="179270"/>
                  </a:lnTo>
                  <a:cubicBezTo>
                    <a:pt x="237838" y="177233"/>
                    <a:pt x="240894" y="173158"/>
                    <a:pt x="240894" y="168066"/>
                  </a:cubicBezTo>
                  <a:lnTo>
                    <a:pt x="240894" y="116118"/>
                  </a:lnTo>
                  <a:lnTo>
                    <a:pt x="285711" y="135471"/>
                  </a:lnTo>
                  <a:cubicBezTo>
                    <a:pt x="287749" y="136490"/>
                    <a:pt x="289786" y="137508"/>
                    <a:pt x="291823" y="137508"/>
                  </a:cubicBezTo>
                  <a:cubicBezTo>
                    <a:pt x="293860" y="137508"/>
                    <a:pt x="295897" y="137508"/>
                    <a:pt x="296916" y="136490"/>
                  </a:cubicBezTo>
                  <a:lnTo>
                    <a:pt x="345808" y="115099"/>
                  </a:lnTo>
                  <a:cubicBezTo>
                    <a:pt x="349882" y="113062"/>
                    <a:pt x="352938" y="108988"/>
                    <a:pt x="352938" y="103895"/>
                  </a:cubicBezTo>
                  <a:lnTo>
                    <a:pt x="352938" y="41762"/>
                  </a:lnTo>
                  <a:cubicBezTo>
                    <a:pt x="354975" y="36669"/>
                    <a:pt x="351919" y="31576"/>
                    <a:pt x="346826" y="29539"/>
                  </a:cubicBezTo>
                  <a:close/>
                  <a:moveTo>
                    <a:pt x="293860" y="29539"/>
                  </a:moveTo>
                  <a:lnTo>
                    <a:pt x="321362" y="41762"/>
                  </a:lnTo>
                  <a:lnTo>
                    <a:pt x="294879" y="51948"/>
                  </a:lnTo>
                  <a:lnTo>
                    <a:pt x="268396" y="40743"/>
                  </a:lnTo>
                  <a:lnTo>
                    <a:pt x="293860" y="29539"/>
                  </a:lnTo>
                  <a:close/>
                  <a:moveTo>
                    <a:pt x="181816" y="93709"/>
                  </a:moveTo>
                  <a:lnTo>
                    <a:pt x="209318" y="105932"/>
                  </a:lnTo>
                  <a:lnTo>
                    <a:pt x="182835" y="117137"/>
                  </a:lnTo>
                  <a:lnTo>
                    <a:pt x="156352" y="105932"/>
                  </a:lnTo>
                  <a:lnTo>
                    <a:pt x="181816" y="93709"/>
                  </a:lnTo>
                  <a:close/>
                  <a:moveTo>
                    <a:pt x="69773" y="29539"/>
                  </a:moveTo>
                  <a:lnTo>
                    <a:pt x="97274" y="41762"/>
                  </a:lnTo>
                  <a:lnTo>
                    <a:pt x="70791" y="52966"/>
                  </a:lnTo>
                  <a:lnTo>
                    <a:pt x="44308" y="41762"/>
                  </a:lnTo>
                  <a:lnTo>
                    <a:pt x="69773" y="29539"/>
                  </a:lnTo>
                  <a:close/>
                  <a:moveTo>
                    <a:pt x="29030" y="56022"/>
                  </a:moveTo>
                  <a:lnTo>
                    <a:pt x="59587" y="69263"/>
                  </a:lnTo>
                  <a:lnTo>
                    <a:pt x="59587" y="112044"/>
                  </a:lnTo>
                  <a:lnTo>
                    <a:pt x="29030" y="98802"/>
                  </a:lnTo>
                  <a:lnTo>
                    <a:pt x="29030" y="56022"/>
                  </a:lnTo>
                  <a:close/>
                  <a:moveTo>
                    <a:pt x="79958" y="111025"/>
                  </a:moveTo>
                  <a:lnTo>
                    <a:pt x="79958" y="69263"/>
                  </a:lnTo>
                  <a:lnTo>
                    <a:pt x="110516" y="57040"/>
                  </a:lnTo>
                  <a:lnTo>
                    <a:pt x="110516" y="97784"/>
                  </a:lnTo>
                  <a:lnTo>
                    <a:pt x="79958" y="111025"/>
                  </a:lnTo>
                  <a:close/>
                  <a:moveTo>
                    <a:pt x="141073" y="120192"/>
                  </a:moveTo>
                  <a:lnTo>
                    <a:pt x="171631" y="133434"/>
                  </a:lnTo>
                  <a:lnTo>
                    <a:pt x="171631" y="176214"/>
                  </a:lnTo>
                  <a:lnTo>
                    <a:pt x="141073" y="162973"/>
                  </a:lnTo>
                  <a:lnTo>
                    <a:pt x="141073" y="120192"/>
                  </a:lnTo>
                  <a:close/>
                  <a:moveTo>
                    <a:pt x="192002" y="176214"/>
                  </a:moveTo>
                  <a:lnTo>
                    <a:pt x="192002" y="135471"/>
                  </a:lnTo>
                  <a:lnTo>
                    <a:pt x="222559" y="123248"/>
                  </a:lnTo>
                  <a:lnTo>
                    <a:pt x="222559" y="163991"/>
                  </a:lnTo>
                  <a:lnTo>
                    <a:pt x="192002" y="176214"/>
                  </a:lnTo>
                  <a:close/>
                  <a:moveTo>
                    <a:pt x="253117" y="56022"/>
                  </a:moveTo>
                  <a:lnTo>
                    <a:pt x="283674" y="69263"/>
                  </a:lnTo>
                  <a:lnTo>
                    <a:pt x="283674" y="112044"/>
                  </a:lnTo>
                  <a:lnTo>
                    <a:pt x="253117" y="98802"/>
                  </a:lnTo>
                  <a:lnTo>
                    <a:pt x="253117" y="56022"/>
                  </a:lnTo>
                  <a:close/>
                  <a:moveTo>
                    <a:pt x="304046" y="111025"/>
                  </a:moveTo>
                  <a:lnTo>
                    <a:pt x="304046" y="69263"/>
                  </a:lnTo>
                  <a:lnTo>
                    <a:pt x="334603" y="57040"/>
                  </a:lnTo>
                  <a:lnTo>
                    <a:pt x="334603" y="97784"/>
                  </a:lnTo>
                  <a:lnTo>
                    <a:pt x="304046" y="111025"/>
                  </a:lnTo>
                  <a:close/>
                </a:path>
              </a:pathLst>
            </a:custGeom>
            <a:grpFill/>
            <a:ln w="9525" cap="flat">
              <a:noFill/>
              <a:prstDash val="solid"/>
              <a:miter/>
            </a:ln>
          </p:spPr>
          <p:txBody>
            <a:bodyPr rtlCol="0" anchor="ctr"/>
            <a:lstStyle/>
            <a:p>
              <a:endParaRPr lang="en-US" sz="3264"/>
            </a:p>
          </p:txBody>
        </p:sp>
      </p:grpSp>
    </p:spTree>
    <p:extLst>
      <p:ext uri="{BB962C8B-B14F-4D97-AF65-F5344CB8AC3E}">
        <p14:creationId xmlns:p14="http://schemas.microsoft.com/office/powerpoint/2010/main" val="37897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AD1E47B-2B30-4311-8B2D-412EEEF7E58F}"/>
              </a:ext>
            </a:extLst>
          </p:cNvPr>
          <p:cNvSpPr>
            <a:spLocks noGrp="1"/>
          </p:cNvSpPr>
          <p:nvPr>
            <p:ph type="title"/>
          </p:nvPr>
        </p:nvSpPr>
        <p:spPr/>
        <p:txBody>
          <a:bodyPr/>
          <a:lstStyle/>
          <a:p>
            <a:r>
              <a:rPr lang="en-AU" dirty="0"/>
              <a:t>Shared Responsibility Model</a:t>
            </a:r>
          </a:p>
        </p:txBody>
      </p:sp>
      <p:cxnSp>
        <p:nvCxnSpPr>
          <p:cNvPr id="7" name="Straight Connector 6">
            <a:extLst>
              <a:ext uri="{FF2B5EF4-FFF2-40B4-BE49-F238E27FC236}">
                <a16:creationId xmlns:a16="http://schemas.microsoft.com/office/drawing/2014/main" id="{CB922304-25E2-447D-9EC5-4386842D1F96}"/>
              </a:ext>
            </a:extLst>
          </p:cNvPr>
          <p:cNvCxnSpPr/>
          <p:nvPr/>
        </p:nvCxnSpPr>
        <p:spPr>
          <a:xfrm>
            <a:off x="364176" y="3924127"/>
            <a:ext cx="11463648"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1285F90-B35E-41C5-81E1-9A132A219B67}"/>
              </a:ext>
            </a:extLst>
          </p:cNvPr>
          <p:cNvSpPr txBox="1"/>
          <p:nvPr/>
        </p:nvSpPr>
        <p:spPr>
          <a:xfrm>
            <a:off x="2248394" y="4611296"/>
            <a:ext cx="2406732" cy="954300"/>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of</a:t>
            </a:r>
            <a:r>
              <a:rPr lang="en-US" sz="1867" dirty="0">
                <a:solidFill>
                  <a:srgbClr val="FFFFFF"/>
                </a:solidFill>
                <a:latin typeface="Amazon Ember" panose="02000000000000000000"/>
              </a:rPr>
              <a:t>” the cloud</a:t>
            </a:r>
          </a:p>
        </p:txBody>
      </p:sp>
      <p:sp>
        <p:nvSpPr>
          <p:cNvPr id="9" name="TextBox 8">
            <a:extLst>
              <a:ext uri="{FF2B5EF4-FFF2-40B4-BE49-F238E27FC236}">
                <a16:creationId xmlns:a16="http://schemas.microsoft.com/office/drawing/2014/main" id="{5675467D-B217-4437-B6A6-88DCC02AB5F0}"/>
              </a:ext>
            </a:extLst>
          </p:cNvPr>
          <p:cNvSpPr txBox="1"/>
          <p:nvPr/>
        </p:nvSpPr>
        <p:spPr>
          <a:xfrm>
            <a:off x="2248394" y="2238869"/>
            <a:ext cx="2406732" cy="954300"/>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in</a:t>
            </a:r>
            <a:r>
              <a:rPr lang="en-US" sz="1867" dirty="0">
                <a:solidFill>
                  <a:srgbClr val="FFFFFF"/>
                </a:solidFill>
                <a:latin typeface="Amazon Ember" panose="02000000000000000000"/>
              </a:rPr>
              <a:t>” the cloud</a:t>
            </a:r>
          </a:p>
        </p:txBody>
      </p:sp>
      <p:sp>
        <p:nvSpPr>
          <p:cNvPr id="10" name="Rounded Rectangle 76">
            <a:extLst>
              <a:ext uri="{FF2B5EF4-FFF2-40B4-BE49-F238E27FC236}">
                <a16:creationId xmlns:a16="http://schemas.microsoft.com/office/drawing/2014/main" id="{C1317C98-2F16-4249-9E9B-0A4DDE4A59BD}"/>
              </a:ext>
            </a:extLst>
          </p:cNvPr>
          <p:cNvSpPr/>
          <p:nvPr/>
        </p:nvSpPr>
        <p:spPr>
          <a:xfrm>
            <a:off x="7547428" y="3223754"/>
            <a:ext cx="4280395"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9900"/>
              </a:solidFill>
              <a:latin typeface="Amazon Ember" panose="02000000000000000000"/>
            </a:endParaRPr>
          </a:p>
        </p:txBody>
      </p:sp>
      <p:sp>
        <p:nvSpPr>
          <p:cNvPr id="11" name="TextBox 10">
            <a:extLst>
              <a:ext uri="{FF2B5EF4-FFF2-40B4-BE49-F238E27FC236}">
                <a16:creationId xmlns:a16="http://schemas.microsoft.com/office/drawing/2014/main" id="{E9CABEF9-E2AC-469C-91A1-22B09C43E7F0}"/>
              </a:ext>
            </a:extLst>
          </p:cNvPr>
          <p:cNvSpPr txBox="1"/>
          <p:nvPr/>
        </p:nvSpPr>
        <p:spPr>
          <a:xfrm>
            <a:off x="7547429" y="3305686"/>
            <a:ext cx="421705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 and Firewall Configuration</a:t>
            </a:r>
          </a:p>
        </p:txBody>
      </p:sp>
      <p:sp>
        <p:nvSpPr>
          <p:cNvPr id="12" name="Rounded Rectangle 78">
            <a:extLst>
              <a:ext uri="{FF2B5EF4-FFF2-40B4-BE49-F238E27FC236}">
                <a16:creationId xmlns:a16="http://schemas.microsoft.com/office/drawing/2014/main" id="{3075A19D-EA70-42B0-96E7-F76E07EA3B7A}"/>
              </a:ext>
            </a:extLst>
          </p:cNvPr>
          <p:cNvSpPr/>
          <p:nvPr/>
        </p:nvSpPr>
        <p:spPr>
          <a:xfrm>
            <a:off x="8263468" y="2489067"/>
            <a:ext cx="3564355"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3" name="TextBox 12">
            <a:extLst>
              <a:ext uri="{FF2B5EF4-FFF2-40B4-BE49-F238E27FC236}">
                <a16:creationId xmlns:a16="http://schemas.microsoft.com/office/drawing/2014/main" id="{53C72E23-5EA3-4009-BA5C-79E6FF38C68E}"/>
              </a:ext>
            </a:extLst>
          </p:cNvPr>
          <p:cNvSpPr txBox="1"/>
          <p:nvPr/>
        </p:nvSpPr>
        <p:spPr>
          <a:xfrm>
            <a:off x="8263468" y="2571024"/>
            <a:ext cx="3564356"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Identity &amp; Access Management</a:t>
            </a:r>
          </a:p>
        </p:txBody>
      </p:sp>
      <p:sp>
        <p:nvSpPr>
          <p:cNvPr id="14" name="Rounded Rectangle 80">
            <a:extLst>
              <a:ext uri="{FF2B5EF4-FFF2-40B4-BE49-F238E27FC236}">
                <a16:creationId xmlns:a16="http://schemas.microsoft.com/office/drawing/2014/main" id="{98E5B5B7-E9AD-4B5B-B883-6C13432EBC3E}"/>
              </a:ext>
            </a:extLst>
          </p:cNvPr>
          <p:cNvSpPr/>
          <p:nvPr/>
        </p:nvSpPr>
        <p:spPr>
          <a:xfrm>
            <a:off x="5066796" y="1754522"/>
            <a:ext cx="6761027"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5" name="TextBox 14">
            <a:extLst>
              <a:ext uri="{FF2B5EF4-FFF2-40B4-BE49-F238E27FC236}">
                <a16:creationId xmlns:a16="http://schemas.microsoft.com/office/drawing/2014/main" id="{D61B9B44-3FE5-4879-BB9D-C7C5ECE803AD}"/>
              </a:ext>
            </a:extLst>
          </p:cNvPr>
          <p:cNvSpPr txBox="1"/>
          <p:nvPr/>
        </p:nvSpPr>
        <p:spPr>
          <a:xfrm>
            <a:off x="5066796" y="1832548"/>
            <a:ext cx="6697684"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Customer Data</a:t>
            </a:r>
          </a:p>
        </p:txBody>
      </p:sp>
      <p:sp>
        <p:nvSpPr>
          <p:cNvPr id="16" name="Rounded Rectangle 82">
            <a:extLst>
              <a:ext uri="{FF2B5EF4-FFF2-40B4-BE49-F238E27FC236}">
                <a16:creationId xmlns:a16="http://schemas.microsoft.com/office/drawing/2014/main" id="{645F78F1-1FBD-4C4A-A1B0-7078AE13CC3E}"/>
              </a:ext>
            </a:extLst>
          </p:cNvPr>
          <p:cNvSpPr/>
          <p:nvPr/>
        </p:nvSpPr>
        <p:spPr>
          <a:xfrm>
            <a:off x="5083127" y="4068751"/>
            <a:ext cx="155122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7" name="Rounded Rectangle 83">
            <a:extLst>
              <a:ext uri="{FF2B5EF4-FFF2-40B4-BE49-F238E27FC236}">
                <a16:creationId xmlns:a16="http://schemas.microsoft.com/office/drawing/2014/main" id="{5E78AB60-477C-4A76-9C3D-F21120024D90}"/>
              </a:ext>
            </a:extLst>
          </p:cNvPr>
          <p:cNvSpPr/>
          <p:nvPr/>
        </p:nvSpPr>
        <p:spPr>
          <a:xfrm>
            <a:off x="6777499" y="407940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8" name="Rounded Rectangle 84">
            <a:extLst>
              <a:ext uri="{FF2B5EF4-FFF2-40B4-BE49-F238E27FC236}">
                <a16:creationId xmlns:a16="http://schemas.microsoft.com/office/drawing/2014/main" id="{36D9CCD5-8E69-451F-9989-E8CEAFA5F34A}"/>
              </a:ext>
            </a:extLst>
          </p:cNvPr>
          <p:cNvSpPr/>
          <p:nvPr/>
        </p:nvSpPr>
        <p:spPr>
          <a:xfrm>
            <a:off x="8518885" y="409878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9" name="Rounded Rectangle 85">
            <a:extLst>
              <a:ext uri="{FF2B5EF4-FFF2-40B4-BE49-F238E27FC236}">
                <a16:creationId xmlns:a16="http://schemas.microsoft.com/office/drawing/2014/main" id="{B201E05D-3D90-4CFE-87DC-B6B8E68AB331}"/>
              </a:ext>
            </a:extLst>
          </p:cNvPr>
          <p:cNvSpPr/>
          <p:nvPr/>
        </p:nvSpPr>
        <p:spPr>
          <a:xfrm>
            <a:off x="10260272" y="4095662"/>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0" name="TextBox 19">
            <a:extLst>
              <a:ext uri="{FF2B5EF4-FFF2-40B4-BE49-F238E27FC236}">
                <a16:creationId xmlns:a16="http://schemas.microsoft.com/office/drawing/2014/main" id="{B8C7FC39-5019-4C4B-A51F-CA370DD4DF21}"/>
              </a:ext>
            </a:extLst>
          </p:cNvPr>
          <p:cNvSpPr txBox="1"/>
          <p:nvPr/>
        </p:nvSpPr>
        <p:spPr>
          <a:xfrm>
            <a:off x="5083127" y="4132200"/>
            <a:ext cx="155122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Compute</a:t>
            </a:r>
          </a:p>
        </p:txBody>
      </p:sp>
      <p:sp>
        <p:nvSpPr>
          <p:cNvPr id="21" name="TextBox 20">
            <a:extLst>
              <a:ext uri="{FF2B5EF4-FFF2-40B4-BE49-F238E27FC236}">
                <a16:creationId xmlns:a16="http://schemas.microsoft.com/office/drawing/2014/main" id="{61982D61-AF01-4A9D-98D3-3BD429FCC52A}"/>
              </a:ext>
            </a:extLst>
          </p:cNvPr>
          <p:cNvSpPr txBox="1"/>
          <p:nvPr/>
        </p:nvSpPr>
        <p:spPr>
          <a:xfrm>
            <a:off x="6777499" y="4140657"/>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Storage</a:t>
            </a:r>
          </a:p>
        </p:txBody>
      </p:sp>
      <p:sp>
        <p:nvSpPr>
          <p:cNvPr id="22" name="TextBox 21">
            <a:extLst>
              <a:ext uri="{FF2B5EF4-FFF2-40B4-BE49-F238E27FC236}">
                <a16:creationId xmlns:a16="http://schemas.microsoft.com/office/drawing/2014/main" id="{32C26CEC-DB1D-4E9B-A94A-383B49B970D7}"/>
              </a:ext>
            </a:extLst>
          </p:cNvPr>
          <p:cNvSpPr txBox="1"/>
          <p:nvPr/>
        </p:nvSpPr>
        <p:spPr>
          <a:xfrm>
            <a:off x="8549568" y="4153426"/>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Database</a:t>
            </a:r>
          </a:p>
        </p:txBody>
      </p:sp>
      <p:sp>
        <p:nvSpPr>
          <p:cNvPr id="23" name="TextBox 22">
            <a:extLst>
              <a:ext uri="{FF2B5EF4-FFF2-40B4-BE49-F238E27FC236}">
                <a16:creationId xmlns:a16="http://schemas.microsoft.com/office/drawing/2014/main" id="{C80243FA-FEFB-438A-B1B0-DA97BB7AD23E}"/>
              </a:ext>
            </a:extLst>
          </p:cNvPr>
          <p:cNvSpPr txBox="1"/>
          <p:nvPr/>
        </p:nvSpPr>
        <p:spPr>
          <a:xfrm>
            <a:off x="10260272" y="4154479"/>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Networking</a:t>
            </a:r>
          </a:p>
        </p:txBody>
      </p:sp>
      <p:sp>
        <p:nvSpPr>
          <p:cNvPr id="24" name="Rounded Rectangle 91">
            <a:extLst>
              <a:ext uri="{FF2B5EF4-FFF2-40B4-BE49-F238E27FC236}">
                <a16:creationId xmlns:a16="http://schemas.microsoft.com/office/drawing/2014/main" id="{4B1032F8-23B2-49EF-BC21-FE8882A336EF}"/>
              </a:ext>
            </a:extLst>
          </p:cNvPr>
          <p:cNvSpPr/>
          <p:nvPr/>
        </p:nvSpPr>
        <p:spPr>
          <a:xfrm>
            <a:off x="5083128" y="4779396"/>
            <a:ext cx="2083900"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5" name="TextBox 24">
            <a:extLst>
              <a:ext uri="{FF2B5EF4-FFF2-40B4-BE49-F238E27FC236}">
                <a16:creationId xmlns:a16="http://schemas.microsoft.com/office/drawing/2014/main" id="{0ADE487D-F459-495D-9B6D-4F398C090979}"/>
              </a:ext>
            </a:extLst>
          </p:cNvPr>
          <p:cNvSpPr txBox="1"/>
          <p:nvPr/>
        </p:nvSpPr>
        <p:spPr>
          <a:xfrm>
            <a:off x="5066795" y="4850023"/>
            <a:ext cx="2083900"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Regions</a:t>
            </a:r>
          </a:p>
        </p:txBody>
      </p:sp>
      <p:sp>
        <p:nvSpPr>
          <p:cNvPr id="26" name="Rounded Rectangle 93">
            <a:extLst>
              <a:ext uri="{FF2B5EF4-FFF2-40B4-BE49-F238E27FC236}">
                <a16:creationId xmlns:a16="http://schemas.microsoft.com/office/drawing/2014/main" id="{A3499F29-982D-4253-9734-6CA12747145C}"/>
              </a:ext>
            </a:extLst>
          </p:cNvPr>
          <p:cNvSpPr/>
          <p:nvPr/>
        </p:nvSpPr>
        <p:spPr>
          <a:xfrm>
            <a:off x="7405357" y="4779396"/>
            <a:ext cx="210023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7" name="TextBox 26">
            <a:extLst>
              <a:ext uri="{FF2B5EF4-FFF2-40B4-BE49-F238E27FC236}">
                <a16:creationId xmlns:a16="http://schemas.microsoft.com/office/drawing/2014/main" id="{2B748E5F-8DCB-43FE-810A-F3AF097423CC}"/>
              </a:ext>
            </a:extLst>
          </p:cNvPr>
          <p:cNvSpPr txBox="1"/>
          <p:nvPr/>
        </p:nvSpPr>
        <p:spPr>
          <a:xfrm>
            <a:off x="7318691" y="4842078"/>
            <a:ext cx="2273569"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Availability Zones</a:t>
            </a:r>
          </a:p>
        </p:txBody>
      </p:sp>
      <p:sp>
        <p:nvSpPr>
          <p:cNvPr id="28" name="Rounded Rectangle 95">
            <a:extLst>
              <a:ext uri="{FF2B5EF4-FFF2-40B4-BE49-F238E27FC236}">
                <a16:creationId xmlns:a16="http://schemas.microsoft.com/office/drawing/2014/main" id="{4329D9F3-5CF4-4155-8570-7CD59EA87B6C}"/>
              </a:ext>
            </a:extLst>
          </p:cNvPr>
          <p:cNvSpPr/>
          <p:nvPr/>
        </p:nvSpPr>
        <p:spPr>
          <a:xfrm>
            <a:off x="9743922" y="4779396"/>
            <a:ext cx="2083902"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9" name="TextBox 28">
            <a:extLst>
              <a:ext uri="{FF2B5EF4-FFF2-40B4-BE49-F238E27FC236}">
                <a16:creationId xmlns:a16="http://schemas.microsoft.com/office/drawing/2014/main" id="{DB25BBDA-F7C2-4DF1-B75B-35349521B6B0}"/>
              </a:ext>
            </a:extLst>
          </p:cNvPr>
          <p:cNvSpPr txBox="1"/>
          <p:nvPr/>
        </p:nvSpPr>
        <p:spPr>
          <a:xfrm>
            <a:off x="9743921" y="4855768"/>
            <a:ext cx="208390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Edge Locations</a:t>
            </a:r>
          </a:p>
        </p:txBody>
      </p:sp>
      <p:sp>
        <p:nvSpPr>
          <p:cNvPr id="30" name="Rounded Rectangle 76">
            <a:extLst>
              <a:ext uri="{FF2B5EF4-FFF2-40B4-BE49-F238E27FC236}">
                <a16:creationId xmlns:a16="http://schemas.microsoft.com/office/drawing/2014/main" id="{EA647A72-23AA-4450-91DB-A48E70C6276F}"/>
              </a:ext>
            </a:extLst>
          </p:cNvPr>
          <p:cNvSpPr/>
          <p:nvPr/>
        </p:nvSpPr>
        <p:spPr>
          <a:xfrm>
            <a:off x="5083128" y="3218314"/>
            <a:ext cx="2322231"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1" name="TextBox 30">
            <a:extLst>
              <a:ext uri="{FF2B5EF4-FFF2-40B4-BE49-F238E27FC236}">
                <a16:creationId xmlns:a16="http://schemas.microsoft.com/office/drawing/2014/main" id="{DBCAD507-2EFD-4BAE-9CAC-3FAD3067B2DA}"/>
              </a:ext>
            </a:extLst>
          </p:cNvPr>
          <p:cNvSpPr txBox="1"/>
          <p:nvPr/>
        </p:nvSpPr>
        <p:spPr>
          <a:xfrm>
            <a:off x="5083128" y="3300246"/>
            <a:ext cx="2322231"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Operating System</a:t>
            </a:r>
          </a:p>
        </p:txBody>
      </p:sp>
      <p:sp>
        <p:nvSpPr>
          <p:cNvPr id="32" name="Rounded Rectangle 78">
            <a:extLst>
              <a:ext uri="{FF2B5EF4-FFF2-40B4-BE49-F238E27FC236}">
                <a16:creationId xmlns:a16="http://schemas.microsoft.com/office/drawing/2014/main" id="{2C904069-4342-4EF7-8345-2E286A849511}"/>
              </a:ext>
            </a:extLst>
          </p:cNvPr>
          <p:cNvSpPr/>
          <p:nvPr/>
        </p:nvSpPr>
        <p:spPr>
          <a:xfrm>
            <a:off x="5083130" y="2486418"/>
            <a:ext cx="1551220"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3" name="TextBox 32">
            <a:extLst>
              <a:ext uri="{FF2B5EF4-FFF2-40B4-BE49-F238E27FC236}">
                <a16:creationId xmlns:a16="http://schemas.microsoft.com/office/drawing/2014/main" id="{4CA554AD-AEFD-4BA5-A027-B920B055F960}"/>
              </a:ext>
            </a:extLst>
          </p:cNvPr>
          <p:cNvSpPr txBox="1"/>
          <p:nvPr/>
        </p:nvSpPr>
        <p:spPr>
          <a:xfrm>
            <a:off x="4939980" y="2566816"/>
            <a:ext cx="1837518"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Applications </a:t>
            </a:r>
          </a:p>
        </p:txBody>
      </p:sp>
      <p:sp>
        <p:nvSpPr>
          <p:cNvPr id="34" name="Rounded Rectangle 78">
            <a:extLst>
              <a:ext uri="{FF2B5EF4-FFF2-40B4-BE49-F238E27FC236}">
                <a16:creationId xmlns:a16="http://schemas.microsoft.com/office/drawing/2014/main" id="{9921D4D2-69C0-475D-AE6B-8A943A034CCF}"/>
              </a:ext>
            </a:extLst>
          </p:cNvPr>
          <p:cNvSpPr/>
          <p:nvPr/>
        </p:nvSpPr>
        <p:spPr>
          <a:xfrm>
            <a:off x="6777499" y="2485690"/>
            <a:ext cx="1369855" cy="560504"/>
          </a:xfrm>
          <a:prstGeom prst="round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9900"/>
              </a:solidFill>
              <a:latin typeface="Amazon Ember" panose="02000000000000000000"/>
            </a:endParaRPr>
          </a:p>
        </p:txBody>
      </p:sp>
      <p:sp>
        <p:nvSpPr>
          <p:cNvPr id="35" name="TextBox 34">
            <a:extLst>
              <a:ext uri="{FF2B5EF4-FFF2-40B4-BE49-F238E27FC236}">
                <a16:creationId xmlns:a16="http://schemas.microsoft.com/office/drawing/2014/main" id="{F3EE2DF8-BA87-463B-8B52-C5C8F3F108F8}"/>
              </a:ext>
            </a:extLst>
          </p:cNvPr>
          <p:cNvSpPr txBox="1"/>
          <p:nvPr/>
        </p:nvSpPr>
        <p:spPr>
          <a:xfrm>
            <a:off x="6777498" y="2566088"/>
            <a:ext cx="1369855"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Platform </a:t>
            </a:r>
          </a:p>
        </p:txBody>
      </p:sp>
      <p:sp>
        <p:nvSpPr>
          <p:cNvPr id="36" name="Rounded Rectangle 69">
            <a:extLst>
              <a:ext uri="{FF2B5EF4-FFF2-40B4-BE49-F238E27FC236}">
                <a16:creationId xmlns:a16="http://schemas.microsoft.com/office/drawing/2014/main" id="{DB651487-3D66-4285-A9B6-8096FC38B2A6}"/>
              </a:ext>
            </a:extLst>
          </p:cNvPr>
          <p:cNvSpPr/>
          <p:nvPr/>
        </p:nvSpPr>
        <p:spPr>
          <a:xfrm>
            <a:off x="1108365" y="1754522"/>
            <a:ext cx="665018" cy="2029738"/>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7" name="Rounded Rectangle 70">
            <a:extLst>
              <a:ext uri="{FF2B5EF4-FFF2-40B4-BE49-F238E27FC236}">
                <a16:creationId xmlns:a16="http://schemas.microsoft.com/office/drawing/2014/main" id="{335FDBBB-3131-443E-8C68-ABE65BC43C33}"/>
              </a:ext>
            </a:extLst>
          </p:cNvPr>
          <p:cNvSpPr/>
          <p:nvPr/>
        </p:nvSpPr>
        <p:spPr>
          <a:xfrm>
            <a:off x="1108364" y="4050795"/>
            <a:ext cx="665018" cy="2012871"/>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8" name="TextBox 37">
            <a:extLst>
              <a:ext uri="{FF2B5EF4-FFF2-40B4-BE49-F238E27FC236}">
                <a16:creationId xmlns:a16="http://schemas.microsoft.com/office/drawing/2014/main" id="{3AE734D4-5521-4376-AC26-7D105528D801}"/>
              </a:ext>
            </a:extLst>
          </p:cNvPr>
          <p:cNvSpPr txBox="1"/>
          <p:nvPr/>
        </p:nvSpPr>
        <p:spPr>
          <a:xfrm rot="16200000">
            <a:off x="434436" y="4805845"/>
            <a:ext cx="2012869"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AWS</a:t>
            </a:r>
          </a:p>
        </p:txBody>
      </p:sp>
      <p:sp>
        <p:nvSpPr>
          <p:cNvPr id="39" name="TextBox 38">
            <a:extLst>
              <a:ext uri="{FF2B5EF4-FFF2-40B4-BE49-F238E27FC236}">
                <a16:creationId xmlns:a16="http://schemas.microsoft.com/office/drawing/2014/main" id="{49915CA6-D7C5-4DDD-8D50-84507E01DE8C}"/>
              </a:ext>
            </a:extLst>
          </p:cNvPr>
          <p:cNvSpPr txBox="1"/>
          <p:nvPr/>
        </p:nvSpPr>
        <p:spPr>
          <a:xfrm rot="16200000">
            <a:off x="408529" y="2520616"/>
            <a:ext cx="2105892"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CUSTOMER</a:t>
            </a:r>
          </a:p>
        </p:txBody>
      </p:sp>
    </p:spTree>
    <p:extLst>
      <p:ext uri="{BB962C8B-B14F-4D97-AF65-F5344CB8AC3E}">
        <p14:creationId xmlns:p14="http://schemas.microsoft.com/office/powerpoint/2010/main" val="83536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5922-CEEC-43E5-9C67-193229BEF696}"/>
              </a:ext>
            </a:extLst>
          </p:cNvPr>
          <p:cNvSpPr>
            <a:spLocks noGrp="1"/>
          </p:cNvSpPr>
          <p:nvPr>
            <p:ph type="title"/>
          </p:nvPr>
        </p:nvSpPr>
        <p:spPr/>
        <p:txBody>
          <a:bodyPr/>
          <a:lstStyle/>
          <a:p>
            <a:r>
              <a:rPr lang="en-AU" dirty="0"/>
              <a:t>Logging and Auditing the Control Plane</a:t>
            </a:r>
          </a:p>
        </p:txBody>
      </p:sp>
      <p:sp>
        <p:nvSpPr>
          <p:cNvPr id="3" name="TextBox 2">
            <a:extLst>
              <a:ext uri="{FF2B5EF4-FFF2-40B4-BE49-F238E27FC236}">
                <a16:creationId xmlns:a16="http://schemas.microsoft.com/office/drawing/2014/main" id="{B95DD158-E986-4973-BC12-0B581BB7ED0A}"/>
              </a:ext>
            </a:extLst>
          </p:cNvPr>
          <p:cNvSpPr txBox="1"/>
          <p:nvPr/>
        </p:nvSpPr>
        <p:spPr>
          <a:xfrm>
            <a:off x="476250" y="986567"/>
            <a:ext cx="11239500" cy="1952137"/>
          </a:xfrm>
          <a:prstGeom prst="rect">
            <a:avLst/>
          </a:prstGeom>
          <a:noFill/>
        </p:spPr>
        <p:txBody>
          <a:bodyPr wrap="square" rtlCol="0">
            <a:spAutoFit/>
          </a:bodyPr>
          <a:lstStyle/>
          <a:p>
            <a:pPr defTabSz="609576"/>
            <a:r>
              <a:rPr lang="en-AU" sz="241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Logging </a:t>
            </a:r>
            <a:r>
              <a:rPr lang="en-AU" sz="241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of the control plane, especially around an </a:t>
            </a:r>
            <a:r>
              <a:rPr lang="en-AU" sz="2417"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audit trail </a:t>
            </a:r>
            <a:r>
              <a:rPr lang="en-AU" sz="241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of API actions, is an important aspect of security and being able to work out who did what.</a:t>
            </a:r>
          </a:p>
          <a:p>
            <a:pPr defTabSz="609576"/>
            <a:endParaRPr lang="en-AU" sz="2417"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defTabSz="609576"/>
            <a:r>
              <a:rPr lang="en-AU" sz="241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When using EKS you can (and should) enable such logging to CloudWatch Logs.</a:t>
            </a:r>
          </a:p>
          <a:p>
            <a:pPr defTabSz="609576"/>
            <a:endParaRPr lang="en-AU" sz="2417"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A7E06D20-0F92-584E-BDED-734F38250F90}"/>
              </a:ext>
            </a:extLst>
          </p:cNvPr>
          <p:cNvPicPr>
            <a:picLocks noChangeAspect="1"/>
          </p:cNvPicPr>
          <p:nvPr/>
        </p:nvPicPr>
        <p:blipFill>
          <a:blip r:embed="rId3"/>
          <a:stretch>
            <a:fillRect/>
          </a:stretch>
        </p:blipFill>
        <p:spPr>
          <a:xfrm>
            <a:off x="2530475" y="3205057"/>
            <a:ext cx="7112000" cy="2561167"/>
          </a:xfrm>
          <a:prstGeom prst="rect">
            <a:avLst/>
          </a:prstGeom>
        </p:spPr>
      </p:pic>
    </p:spTree>
    <p:extLst>
      <p:ext uri="{BB962C8B-B14F-4D97-AF65-F5344CB8AC3E}">
        <p14:creationId xmlns:p14="http://schemas.microsoft.com/office/powerpoint/2010/main" val="95423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AD1E47B-2B30-4311-8B2D-412EEEF7E58F}"/>
              </a:ext>
            </a:extLst>
          </p:cNvPr>
          <p:cNvSpPr>
            <a:spLocks noGrp="1"/>
          </p:cNvSpPr>
          <p:nvPr>
            <p:ph type="title"/>
          </p:nvPr>
        </p:nvSpPr>
        <p:spPr/>
        <p:txBody>
          <a:bodyPr/>
          <a:lstStyle/>
          <a:p>
            <a:r>
              <a:rPr lang="en-AU" dirty="0"/>
              <a:t>Shared Responsibility Model</a:t>
            </a:r>
          </a:p>
        </p:txBody>
      </p:sp>
      <p:cxnSp>
        <p:nvCxnSpPr>
          <p:cNvPr id="7" name="Straight Connector 6">
            <a:extLst>
              <a:ext uri="{FF2B5EF4-FFF2-40B4-BE49-F238E27FC236}">
                <a16:creationId xmlns:a16="http://schemas.microsoft.com/office/drawing/2014/main" id="{CB922304-25E2-447D-9EC5-4386842D1F96}"/>
              </a:ext>
            </a:extLst>
          </p:cNvPr>
          <p:cNvCxnSpPr/>
          <p:nvPr/>
        </p:nvCxnSpPr>
        <p:spPr>
          <a:xfrm>
            <a:off x="364176" y="3924127"/>
            <a:ext cx="11463648"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1285F90-B35E-41C5-81E1-9A132A219B67}"/>
              </a:ext>
            </a:extLst>
          </p:cNvPr>
          <p:cNvSpPr txBox="1"/>
          <p:nvPr/>
        </p:nvSpPr>
        <p:spPr>
          <a:xfrm>
            <a:off x="2248394" y="4611296"/>
            <a:ext cx="2406732" cy="954300"/>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of</a:t>
            </a:r>
            <a:r>
              <a:rPr lang="en-US" sz="1867" dirty="0">
                <a:solidFill>
                  <a:srgbClr val="FFFFFF"/>
                </a:solidFill>
                <a:latin typeface="Amazon Ember" panose="02000000000000000000"/>
              </a:rPr>
              <a:t>” the cloud</a:t>
            </a:r>
          </a:p>
        </p:txBody>
      </p:sp>
      <p:sp>
        <p:nvSpPr>
          <p:cNvPr id="9" name="TextBox 8">
            <a:extLst>
              <a:ext uri="{FF2B5EF4-FFF2-40B4-BE49-F238E27FC236}">
                <a16:creationId xmlns:a16="http://schemas.microsoft.com/office/drawing/2014/main" id="{5675467D-B217-4437-B6A6-88DCC02AB5F0}"/>
              </a:ext>
            </a:extLst>
          </p:cNvPr>
          <p:cNvSpPr txBox="1"/>
          <p:nvPr/>
        </p:nvSpPr>
        <p:spPr>
          <a:xfrm>
            <a:off x="2248394" y="2238869"/>
            <a:ext cx="2406732" cy="954300"/>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in</a:t>
            </a:r>
            <a:r>
              <a:rPr lang="en-US" sz="1867" dirty="0">
                <a:solidFill>
                  <a:srgbClr val="FFFFFF"/>
                </a:solidFill>
                <a:latin typeface="Amazon Ember" panose="02000000000000000000"/>
              </a:rPr>
              <a:t>” the cloud</a:t>
            </a:r>
          </a:p>
        </p:txBody>
      </p:sp>
      <p:sp>
        <p:nvSpPr>
          <p:cNvPr id="10" name="Rounded Rectangle 76">
            <a:extLst>
              <a:ext uri="{FF2B5EF4-FFF2-40B4-BE49-F238E27FC236}">
                <a16:creationId xmlns:a16="http://schemas.microsoft.com/office/drawing/2014/main" id="{C1317C98-2F16-4249-9E9B-0A4DDE4A59BD}"/>
              </a:ext>
            </a:extLst>
          </p:cNvPr>
          <p:cNvSpPr/>
          <p:nvPr/>
        </p:nvSpPr>
        <p:spPr>
          <a:xfrm>
            <a:off x="7547428" y="3223754"/>
            <a:ext cx="4280395" cy="560504"/>
          </a:xfrm>
          <a:prstGeom prst="round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9900"/>
              </a:solidFill>
              <a:latin typeface="Amazon Ember" panose="02000000000000000000"/>
            </a:endParaRPr>
          </a:p>
        </p:txBody>
      </p:sp>
      <p:sp>
        <p:nvSpPr>
          <p:cNvPr id="11" name="TextBox 10">
            <a:extLst>
              <a:ext uri="{FF2B5EF4-FFF2-40B4-BE49-F238E27FC236}">
                <a16:creationId xmlns:a16="http://schemas.microsoft.com/office/drawing/2014/main" id="{E9CABEF9-E2AC-469C-91A1-22B09C43E7F0}"/>
              </a:ext>
            </a:extLst>
          </p:cNvPr>
          <p:cNvSpPr txBox="1"/>
          <p:nvPr/>
        </p:nvSpPr>
        <p:spPr>
          <a:xfrm>
            <a:off x="7547429" y="3305686"/>
            <a:ext cx="421705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 and Firewall Configuration</a:t>
            </a:r>
          </a:p>
        </p:txBody>
      </p:sp>
      <p:sp>
        <p:nvSpPr>
          <p:cNvPr id="12" name="Rounded Rectangle 78">
            <a:extLst>
              <a:ext uri="{FF2B5EF4-FFF2-40B4-BE49-F238E27FC236}">
                <a16:creationId xmlns:a16="http://schemas.microsoft.com/office/drawing/2014/main" id="{3075A19D-EA70-42B0-96E7-F76E07EA3B7A}"/>
              </a:ext>
            </a:extLst>
          </p:cNvPr>
          <p:cNvSpPr/>
          <p:nvPr/>
        </p:nvSpPr>
        <p:spPr>
          <a:xfrm>
            <a:off x="8263468" y="2489067"/>
            <a:ext cx="3564355"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3" name="TextBox 12">
            <a:extLst>
              <a:ext uri="{FF2B5EF4-FFF2-40B4-BE49-F238E27FC236}">
                <a16:creationId xmlns:a16="http://schemas.microsoft.com/office/drawing/2014/main" id="{53C72E23-5EA3-4009-BA5C-79E6FF38C68E}"/>
              </a:ext>
            </a:extLst>
          </p:cNvPr>
          <p:cNvSpPr txBox="1"/>
          <p:nvPr/>
        </p:nvSpPr>
        <p:spPr>
          <a:xfrm>
            <a:off x="8263468" y="2571024"/>
            <a:ext cx="3564356"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Identity &amp; Access Management</a:t>
            </a:r>
          </a:p>
        </p:txBody>
      </p:sp>
      <p:sp>
        <p:nvSpPr>
          <p:cNvPr id="14" name="Rounded Rectangle 80">
            <a:extLst>
              <a:ext uri="{FF2B5EF4-FFF2-40B4-BE49-F238E27FC236}">
                <a16:creationId xmlns:a16="http://schemas.microsoft.com/office/drawing/2014/main" id="{98E5B5B7-E9AD-4B5B-B883-6C13432EBC3E}"/>
              </a:ext>
            </a:extLst>
          </p:cNvPr>
          <p:cNvSpPr/>
          <p:nvPr/>
        </p:nvSpPr>
        <p:spPr>
          <a:xfrm>
            <a:off x="5066796" y="1754522"/>
            <a:ext cx="6761027"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5" name="TextBox 14">
            <a:extLst>
              <a:ext uri="{FF2B5EF4-FFF2-40B4-BE49-F238E27FC236}">
                <a16:creationId xmlns:a16="http://schemas.microsoft.com/office/drawing/2014/main" id="{D61B9B44-3FE5-4879-BB9D-C7C5ECE803AD}"/>
              </a:ext>
            </a:extLst>
          </p:cNvPr>
          <p:cNvSpPr txBox="1"/>
          <p:nvPr/>
        </p:nvSpPr>
        <p:spPr>
          <a:xfrm>
            <a:off x="5066796" y="1832548"/>
            <a:ext cx="6697684"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Customer Data</a:t>
            </a:r>
          </a:p>
        </p:txBody>
      </p:sp>
      <p:sp>
        <p:nvSpPr>
          <p:cNvPr id="16" name="Rounded Rectangle 82">
            <a:extLst>
              <a:ext uri="{FF2B5EF4-FFF2-40B4-BE49-F238E27FC236}">
                <a16:creationId xmlns:a16="http://schemas.microsoft.com/office/drawing/2014/main" id="{645F78F1-1FBD-4C4A-A1B0-7078AE13CC3E}"/>
              </a:ext>
            </a:extLst>
          </p:cNvPr>
          <p:cNvSpPr/>
          <p:nvPr/>
        </p:nvSpPr>
        <p:spPr>
          <a:xfrm>
            <a:off x="5083127" y="4068751"/>
            <a:ext cx="155122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7" name="Rounded Rectangle 83">
            <a:extLst>
              <a:ext uri="{FF2B5EF4-FFF2-40B4-BE49-F238E27FC236}">
                <a16:creationId xmlns:a16="http://schemas.microsoft.com/office/drawing/2014/main" id="{5E78AB60-477C-4A76-9C3D-F21120024D90}"/>
              </a:ext>
            </a:extLst>
          </p:cNvPr>
          <p:cNvSpPr/>
          <p:nvPr/>
        </p:nvSpPr>
        <p:spPr>
          <a:xfrm>
            <a:off x="6777499" y="407940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8" name="Rounded Rectangle 84">
            <a:extLst>
              <a:ext uri="{FF2B5EF4-FFF2-40B4-BE49-F238E27FC236}">
                <a16:creationId xmlns:a16="http://schemas.microsoft.com/office/drawing/2014/main" id="{36D9CCD5-8E69-451F-9989-E8CEAFA5F34A}"/>
              </a:ext>
            </a:extLst>
          </p:cNvPr>
          <p:cNvSpPr/>
          <p:nvPr/>
        </p:nvSpPr>
        <p:spPr>
          <a:xfrm>
            <a:off x="8518885" y="409878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9" name="Rounded Rectangle 85">
            <a:extLst>
              <a:ext uri="{FF2B5EF4-FFF2-40B4-BE49-F238E27FC236}">
                <a16:creationId xmlns:a16="http://schemas.microsoft.com/office/drawing/2014/main" id="{B201E05D-3D90-4CFE-87DC-B6B8E68AB331}"/>
              </a:ext>
            </a:extLst>
          </p:cNvPr>
          <p:cNvSpPr/>
          <p:nvPr/>
        </p:nvSpPr>
        <p:spPr>
          <a:xfrm>
            <a:off x="10260272" y="4095662"/>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0" name="TextBox 19">
            <a:extLst>
              <a:ext uri="{FF2B5EF4-FFF2-40B4-BE49-F238E27FC236}">
                <a16:creationId xmlns:a16="http://schemas.microsoft.com/office/drawing/2014/main" id="{B8C7FC39-5019-4C4B-A51F-CA370DD4DF21}"/>
              </a:ext>
            </a:extLst>
          </p:cNvPr>
          <p:cNvSpPr txBox="1"/>
          <p:nvPr/>
        </p:nvSpPr>
        <p:spPr>
          <a:xfrm>
            <a:off x="5083127" y="4132200"/>
            <a:ext cx="155122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Compute</a:t>
            </a:r>
          </a:p>
        </p:txBody>
      </p:sp>
      <p:sp>
        <p:nvSpPr>
          <p:cNvPr id="21" name="TextBox 20">
            <a:extLst>
              <a:ext uri="{FF2B5EF4-FFF2-40B4-BE49-F238E27FC236}">
                <a16:creationId xmlns:a16="http://schemas.microsoft.com/office/drawing/2014/main" id="{61982D61-AF01-4A9D-98D3-3BD429FCC52A}"/>
              </a:ext>
            </a:extLst>
          </p:cNvPr>
          <p:cNvSpPr txBox="1"/>
          <p:nvPr/>
        </p:nvSpPr>
        <p:spPr>
          <a:xfrm>
            <a:off x="6777499" y="4140657"/>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Storage</a:t>
            </a:r>
          </a:p>
        </p:txBody>
      </p:sp>
      <p:sp>
        <p:nvSpPr>
          <p:cNvPr id="22" name="TextBox 21">
            <a:extLst>
              <a:ext uri="{FF2B5EF4-FFF2-40B4-BE49-F238E27FC236}">
                <a16:creationId xmlns:a16="http://schemas.microsoft.com/office/drawing/2014/main" id="{32C26CEC-DB1D-4E9B-A94A-383B49B970D7}"/>
              </a:ext>
            </a:extLst>
          </p:cNvPr>
          <p:cNvSpPr txBox="1"/>
          <p:nvPr/>
        </p:nvSpPr>
        <p:spPr>
          <a:xfrm>
            <a:off x="8549568" y="4153426"/>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Database</a:t>
            </a:r>
          </a:p>
        </p:txBody>
      </p:sp>
      <p:sp>
        <p:nvSpPr>
          <p:cNvPr id="23" name="TextBox 22">
            <a:extLst>
              <a:ext uri="{FF2B5EF4-FFF2-40B4-BE49-F238E27FC236}">
                <a16:creationId xmlns:a16="http://schemas.microsoft.com/office/drawing/2014/main" id="{C80243FA-FEFB-438A-B1B0-DA97BB7AD23E}"/>
              </a:ext>
            </a:extLst>
          </p:cNvPr>
          <p:cNvSpPr txBox="1"/>
          <p:nvPr/>
        </p:nvSpPr>
        <p:spPr>
          <a:xfrm>
            <a:off x="10260272" y="4154479"/>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Networking</a:t>
            </a:r>
          </a:p>
        </p:txBody>
      </p:sp>
      <p:sp>
        <p:nvSpPr>
          <p:cNvPr id="24" name="Rounded Rectangle 91">
            <a:extLst>
              <a:ext uri="{FF2B5EF4-FFF2-40B4-BE49-F238E27FC236}">
                <a16:creationId xmlns:a16="http://schemas.microsoft.com/office/drawing/2014/main" id="{4B1032F8-23B2-49EF-BC21-FE8882A336EF}"/>
              </a:ext>
            </a:extLst>
          </p:cNvPr>
          <p:cNvSpPr/>
          <p:nvPr/>
        </p:nvSpPr>
        <p:spPr>
          <a:xfrm>
            <a:off x="5083128" y="4779396"/>
            <a:ext cx="2083900"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5" name="TextBox 24">
            <a:extLst>
              <a:ext uri="{FF2B5EF4-FFF2-40B4-BE49-F238E27FC236}">
                <a16:creationId xmlns:a16="http://schemas.microsoft.com/office/drawing/2014/main" id="{0ADE487D-F459-495D-9B6D-4F398C090979}"/>
              </a:ext>
            </a:extLst>
          </p:cNvPr>
          <p:cNvSpPr txBox="1"/>
          <p:nvPr/>
        </p:nvSpPr>
        <p:spPr>
          <a:xfrm>
            <a:off x="5066795" y="4850023"/>
            <a:ext cx="2083900"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Regions</a:t>
            </a:r>
          </a:p>
        </p:txBody>
      </p:sp>
      <p:sp>
        <p:nvSpPr>
          <p:cNvPr id="26" name="Rounded Rectangle 93">
            <a:extLst>
              <a:ext uri="{FF2B5EF4-FFF2-40B4-BE49-F238E27FC236}">
                <a16:creationId xmlns:a16="http://schemas.microsoft.com/office/drawing/2014/main" id="{A3499F29-982D-4253-9734-6CA12747145C}"/>
              </a:ext>
            </a:extLst>
          </p:cNvPr>
          <p:cNvSpPr/>
          <p:nvPr/>
        </p:nvSpPr>
        <p:spPr>
          <a:xfrm>
            <a:off x="7405357" y="4779396"/>
            <a:ext cx="210023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7" name="TextBox 26">
            <a:extLst>
              <a:ext uri="{FF2B5EF4-FFF2-40B4-BE49-F238E27FC236}">
                <a16:creationId xmlns:a16="http://schemas.microsoft.com/office/drawing/2014/main" id="{2B748E5F-8DCB-43FE-810A-F3AF097423CC}"/>
              </a:ext>
            </a:extLst>
          </p:cNvPr>
          <p:cNvSpPr txBox="1"/>
          <p:nvPr/>
        </p:nvSpPr>
        <p:spPr>
          <a:xfrm>
            <a:off x="7318691" y="4842078"/>
            <a:ext cx="2273569"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Availability Zones</a:t>
            </a:r>
          </a:p>
        </p:txBody>
      </p:sp>
      <p:sp>
        <p:nvSpPr>
          <p:cNvPr id="28" name="Rounded Rectangle 95">
            <a:extLst>
              <a:ext uri="{FF2B5EF4-FFF2-40B4-BE49-F238E27FC236}">
                <a16:creationId xmlns:a16="http://schemas.microsoft.com/office/drawing/2014/main" id="{4329D9F3-5CF4-4155-8570-7CD59EA87B6C}"/>
              </a:ext>
            </a:extLst>
          </p:cNvPr>
          <p:cNvSpPr/>
          <p:nvPr/>
        </p:nvSpPr>
        <p:spPr>
          <a:xfrm>
            <a:off x="9743922" y="4779396"/>
            <a:ext cx="2083902"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9" name="TextBox 28">
            <a:extLst>
              <a:ext uri="{FF2B5EF4-FFF2-40B4-BE49-F238E27FC236}">
                <a16:creationId xmlns:a16="http://schemas.microsoft.com/office/drawing/2014/main" id="{DB25BBDA-F7C2-4DF1-B75B-35349521B6B0}"/>
              </a:ext>
            </a:extLst>
          </p:cNvPr>
          <p:cNvSpPr txBox="1"/>
          <p:nvPr/>
        </p:nvSpPr>
        <p:spPr>
          <a:xfrm>
            <a:off x="9743921" y="4855768"/>
            <a:ext cx="208390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Edge Locations</a:t>
            </a:r>
          </a:p>
        </p:txBody>
      </p:sp>
      <p:sp>
        <p:nvSpPr>
          <p:cNvPr id="30" name="Rounded Rectangle 76">
            <a:extLst>
              <a:ext uri="{FF2B5EF4-FFF2-40B4-BE49-F238E27FC236}">
                <a16:creationId xmlns:a16="http://schemas.microsoft.com/office/drawing/2014/main" id="{EA647A72-23AA-4450-91DB-A48E70C6276F}"/>
              </a:ext>
            </a:extLst>
          </p:cNvPr>
          <p:cNvSpPr/>
          <p:nvPr/>
        </p:nvSpPr>
        <p:spPr>
          <a:xfrm>
            <a:off x="5083128" y="3218314"/>
            <a:ext cx="2322231"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1" name="TextBox 30">
            <a:extLst>
              <a:ext uri="{FF2B5EF4-FFF2-40B4-BE49-F238E27FC236}">
                <a16:creationId xmlns:a16="http://schemas.microsoft.com/office/drawing/2014/main" id="{DBCAD507-2EFD-4BAE-9CAC-3FAD3067B2DA}"/>
              </a:ext>
            </a:extLst>
          </p:cNvPr>
          <p:cNvSpPr txBox="1"/>
          <p:nvPr/>
        </p:nvSpPr>
        <p:spPr>
          <a:xfrm>
            <a:off x="5083128" y="3300246"/>
            <a:ext cx="2322231"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Operating System</a:t>
            </a:r>
          </a:p>
        </p:txBody>
      </p:sp>
      <p:sp>
        <p:nvSpPr>
          <p:cNvPr id="32" name="Rounded Rectangle 78">
            <a:extLst>
              <a:ext uri="{FF2B5EF4-FFF2-40B4-BE49-F238E27FC236}">
                <a16:creationId xmlns:a16="http://schemas.microsoft.com/office/drawing/2014/main" id="{2C904069-4342-4EF7-8345-2E286A849511}"/>
              </a:ext>
            </a:extLst>
          </p:cNvPr>
          <p:cNvSpPr/>
          <p:nvPr/>
        </p:nvSpPr>
        <p:spPr>
          <a:xfrm>
            <a:off x="5083130" y="2486418"/>
            <a:ext cx="1551220"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3" name="TextBox 32">
            <a:extLst>
              <a:ext uri="{FF2B5EF4-FFF2-40B4-BE49-F238E27FC236}">
                <a16:creationId xmlns:a16="http://schemas.microsoft.com/office/drawing/2014/main" id="{4CA554AD-AEFD-4BA5-A027-B920B055F960}"/>
              </a:ext>
            </a:extLst>
          </p:cNvPr>
          <p:cNvSpPr txBox="1"/>
          <p:nvPr/>
        </p:nvSpPr>
        <p:spPr>
          <a:xfrm>
            <a:off x="4939980" y="2566816"/>
            <a:ext cx="1837518"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Applications </a:t>
            </a:r>
          </a:p>
        </p:txBody>
      </p:sp>
      <p:sp>
        <p:nvSpPr>
          <p:cNvPr id="34" name="Rounded Rectangle 78">
            <a:extLst>
              <a:ext uri="{FF2B5EF4-FFF2-40B4-BE49-F238E27FC236}">
                <a16:creationId xmlns:a16="http://schemas.microsoft.com/office/drawing/2014/main" id="{9921D4D2-69C0-475D-AE6B-8A943A034CCF}"/>
              </a:ext>
            </a:extLst>
          </p:cNvPr>
          <p:cNvSpPr/>
          <p:nvPr/>
        </p:nvSpPr>
        <p:spPr>
          <a:xfrm>
            <a:off x="6777499" y="2485690"/>
            <a:ext cx="1369855"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5" name="TextBox 34">
            <a:extLst>
              <a:ext uri="{FF2B5EF4-FFF2-40B4-BE49-F238E27FC236}">
                <a16:creationId xmlns:a16="http://schemas.microsoft.com/office/drawing/2014/main" id="{F3EE2DF8-BA87-463B-8B52-C5C8F3F108F8}"/>
              </a:ext>
            </a:extLst>
          </p:cNvPr>
          <p:cNvSpPr txBox="1"/>
          <p:nvPr/>
        </p:nvSpPr>
        <p:spPr>
          <a:xfrm>
            <a:off x="6777498" y="2566088"/>
            <a:ext cx="1369855"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Platform </a:t>
            </a:r>
          </a:p>
        </p:txBody>
      </p:sp>
      <p:sp>
        <p:nvSpPr>
          <p:cNvPr id="36" name="Rounded Rectangle 69">
            <a:extLst>
              <a:ext uri="{FF2B5EF4-FFF2-40B4-BE49-F238E27FC236}">
                <a16:creationId xmlns:a16="http://schemas.microsoft.com/office/drawing/2014/main" id="{DB651487-3D66-4285-A9B6-8096FC38B2A6}"/>
              </a:ext>
            </a:extLst>
          </p:cNvPr>
          <p:cNvSpPr/>
          <p:nvPr/>
        </p:nvSpPr>
        <p:spPr>
          <a:xfrm>
            <a:off x="1108365" y="1754522"/>
            <a:ext cx="665018" cy="2029738"/>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7" name="Rounded Rectangle 70">
            <a:extLst>
              <a:ext uri="{FF2B5EF4-FFF2-40B4-BE49-F238E27FC236}">
                <a16:creationId xmlns:a16="http://schemas.microsoft.com/office/drawing/2014/main" id="{335FDBBB-3131-443E-8C68-ABE65BC43C33}"/>
              </a:ext>
            </a:extLst>
          </p:cNvPr>
          <p:cNvSpPr/>
          <p:nvPr/>
        </p:nvSpPr>
        <p:spPr>
          <a:xfrm>
            <a:off x="1108364" y="4050795"/>
            <a:ext cx="665018" cy="2012871"/>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8" name="TextBox 37">
            <a:extLst>
              <a:ext uri="{FF2B5EF4-FFF2-40B4-BE49-F238E27FC236}">
                <a16:creationId xmlns:a16="http://schemas.microsoft.com/office/drawing/2014/main" id="{3AE734D4-5521-4376-AC26-7D105528D801}"/>
              </a:ext>
            </a:extLst>
          </p:cNvPr>
          <p:cNvSpPr txBox="1"/>
          <p:nvPr/>
        </p:nvSpPr>
        <p:spPr>
          <a:xfrm rot="16200000">
            <a:off x="434436" y="4805845"/>
            <a:ext cx="2012869"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AWS</a:t>
            </a:r>
          </a:p>
        </p:txBody>
      </p:sp>
      <p:sp>
        <p:nvSpPr>
          <p:cNvPr id="39" name="TextBox 38">
            <a:extLst>
              <a:ext uri="{FF2B5EF4-FFF2-40B4-BE49-F238E27FC236}">
                <a16:creationId xmlns:a16="http://schemas.microsoft.com/office/drawing/2014/main" id="{49915CA6-D7C5-4DDD-8D50-84507E01DE8C}"/>
              </a:ext>
            </a:extLst>
          </p:cNvPr>
          <p:cNvSpPr txBox="1"/>
          <p:nvPr/>
        </p:nvSpPr>
        <p:spPr>
          <a:xfrm rot="16200000">
            <a:off x="408529" y="2520616"/>
            <a:ext cx="2105892"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CUSTOMER</a:t>
            </a:r>
          </a:p>
        </p:txBody>
      </p:sp>
    </p:spTree>
    <p:extLst>
      <p:ext uri="{BB962C8B-B14F-4D97-AF65-F5344CB8AC3E}">
        <p14:creationId xmlns:p14="http://schemas.microsoft.com/office/powerpoint/2010/main" val="213451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5922-CEEC-43E5-9C67-193229BEF696}"/>
              </a:ext>
            </a:extLst>
          </p:cNvPr>
          <p:cNvSpPr>
            <a:spLocks noGrp="1"/>
          </p:cNvSpPr>
          <p:nvPr>
            <p:ph type="title"/>
          </p:nvPr>
        </p:nvSpPr>
        <p:spPr/>
        <p:txBody>
          <a:bodyPr/>
          <a:lstStyle/>
          <a:p>
            <a:r>
              <a:rPr lang="en-AU" dirty="0"/>
              <a:t>Installing a Network Policy Provider on Kubernetes</a:t>
            </a:r>
          </a:p>
        </p:txBody>
      </p:sp>
      <p:sp>
        <p:nvSpPr>
          <p:cNvPr id="4" name="Text Placeholder 3">
            <a:extLst>
              <a:ext uri="{FF2B5EF4-FFF2-40B4-BE49-F238E27FC236}">
                <a16:creationId xmlns:a16="http://schemas.microsoft.com/office/drawing/2014/main" id="{4669D0A3-10E1-4200-BCDC-4AF7E050A892}"/>
              </a:ext>
            </a:extLst>
          </p:cNvPr>
          <p:cNvSpPr>
            <a:spLocks noGrp="1"/>
          </p:cNvSpPr>
          <p:nvPr>
            <p:ph type="body" sz="quarter" idx="10"/>
          </p:nvPr>
        </p:nvSpPr>
        <p:spPr>
          <a:xfrm>
            <a:off x="457199" y="1371600"/>
            <a:ext cx="11258551" cy="1626596"/>
          </a:xfrm>
        </p:spPr>
        <p:txBody>
          <a:bodyPr/>
          <a:lstStyle/>
          <a:p>
            <a:r>
              <a:rPr lang="en-AU" dirty="0"/>
              <a:t>Firewalling within Kubernetes is controlled by </a:t>
            </a:r>
            <a:r>
              <a:rPr lang="en-AU" dirty="0" err="1">
                <a:solidFill>
                  <a:schemeClr val="accent1"/>
                </a:solidFill>
              </a:rPr>
              <a:t>NeworkPolicies</a:t>
            </a:r>
            <a:r>
              <a:rPr lang="en-AU" dirty="0"/>
              <a:t>. You first need to add a Network Policy Provider to EKS / Kubernetes in order to use Network Policies. A popular one covered in our documentation is Calico.</a:t>
            </a:r>
          </a:p>
          <a:p>
            <a:r>
              <a:rPr lang="en-US" dirty="0">
                <a:hlinkClick r:id="rId3"/>
              </a:rPr>
              <a:t>https://docs.aws.amazon.com/eks/latest/userguide/calico.html</a:t>
            </a:r>
            <a:r>
              <a:rPr lang="en-AU" dirty="0"/>
              <a:t> </a:t>
            </a:r>
          </a:p>
        </p:txBody>
      </p:sp>
      <p:pic>
        <p:nvPicPr>
          <p:cNvPr id="1026" name="Picture 2" descr="Image result for kubernetes icon">
            <a:extLst>
              <a:ext uri="{FF2B5EF4-FFF2-40B4-BE49-F238E27FC236}">
                <a16:creationId xmlns:a16="http://schemas.microsoft.com/office/drawing/2014/main" id="{BB8BDEAE-DC44-45C5-B20E-14250DD23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759" y="3369281"/>
            <a:ext cx="2309982" cy="22436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projectcalico.org/images/felix_hero_cm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1867" y="3306285"/>
            <a:ext cx="2464665" cy="236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52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8F05E040-B14A-1147-91F8-CA53E95830ED}"/>
              </a:ext>
            </a:extLst>
          </p:cNvPr>
          <p:cNvSpPr/>
          <p:nvPr/>
        </p:nvSpPr>
        <p:spPr>
          <a:xfrm>
            <a:off x="397734" y="1083287"/>
            <a:ext cx="4476195" cy="4629451"/>
          </a:xfrm>
          <a:prstGeom prst="roundRect">
            <a:avLst/>
          </a:prstGeom>
          <a:solidFill>
            <a:sysClr val="windowText" lastClr="000000"/>
          </a:solidFill>
          <a:ln w="9525" cap="flat" cmpd="sng" algn="ctr">
            <a:solidFill>
              <a:srgbClr val="FFC000"/>
            </a:solidFill>
            <a:prstDash val="solid"/>
          </a:ln>
          <a:effectLst/>
        </p:spPr>
        <p:txBody>
          <a:bodyPr rtlCol="0" anchor="ctr"/>
          <a:lstStyle/>
          <a:p>
            <a:pPr algn="ctr" defTabSz="609561">
              <a:defRPr/>
            </a:pPr>
            <a:endParaRPr lang="en-AU" sz="2400" kern="0" dirty="0">
              <a:solidFill>
                <a:prstClr val="white"/>
              </a:solidFill>
              <a:latin typeface="Arial"/>
            </a:endParaRPr>
          </a:p>
        </p:txBody>
      </p:sp>
      <p:pic>
        <p:nvPicPr>
          <p:cNvPr id="47" name="Picture 46">
            <a:extLst>
              <a:ext uri="{FF2B5EF4-FFF2-40B4-BE49-F238E27FC236}">
                <a16:creationId xmlns:a16="http://schemas.microsoft.com/office/drawing/2014/main" id="{9D15F74C-F50D-374F-83FF-528B0D30F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37" y="1773728"/>
            <a:ext cx="984258" cy="1133388"/>
          </a:xfrm>
          <a:prstGeom prst="rect">
            <a:avLst/>
          </a:prstGeom>
        </p:spPr>
      </p:pic>
      <p:pic>
        <p:nvPicPr>
          <p:cNvPr id="48" name="Picture 47">
            <a:extLst>
              <a:ext uri="{FF2B5EF4-FFF2-40B4-BE49-F238E27FC236}">
                <a16:creationId xmlns:a16="http://schemas.microsoft.com/office/drawing/2014/main" id="{86041D19-78DC-0D45-928C-C99223ED4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568" y="1773728"/>
            <a:ext cx="952809" cy="1097175"/>
          </a:xfrm>
          <a:prstGeom prst="rect">
            <a:avLst/>
          </a:prstGeom>
        </p:spPr>
      </p:pic>
      <p:pic>
        <p:nvPicPr>
          <p:cNvPr id="49" name="Picture 48">
            <a:extLst>
              <a:ext uri="{FF2B5EF4-FFF2-40B4-BE49-F238E27FC236}">
                <a16:creationId xmlns:a16="http://schemas.microsoft.com/office/drawing/2014/main" id="{1E83CBAB-8212-3945-9368-7159D9C2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8582" y="3739021"/>
            <a:ext cx="974504" cy="1122155"/>
          </a:xfrm>
          <a:prstGeom prst="rect">
            <a:avLst/>
          </a:prstGeom>
        </p:spPr>
      </p:pic>
      <p:sp>
        <p:nvSpPr>
          <p:cNvPr id="50" name="TextBox 49">
            <a:extLst>
              <a:ext uri="{FF2B5EF4-FFF2-40B4-BE49-F238E27FC236}">
                <a16:creationId xmlns:a16="http://schemas.microsoft.com/office/drawing/2014/main" id="{A60DB97E-3C7E-8542-B9EA-DF11BD6BA8C1}"/>
              </a:ext>
            </a:extLst>
          </p:cNvPr>
          <p:cNvSpPr txBox="1"/>
          <p:nvPr/>
        </p:nvSpPr>
        <p:spPr>
          <a:xfrm>
            <a:off x="1519182" y="4861175"/>
            <a:ext cx="2233304"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Frontend</a:t>
            </a:r>
          </a:p>
        </p:txBody>
      </p:sp>
      <p:sp>
        <p:nvSpPr>
          <p:cNvPr id="51" name="TextBox 50">
            <a:extLst>
              <a:ext uri="{FF2B5EF4-FFF2-40B4-BE49-F238E27FC236}">
                <a16:creationId xmlns:a16="http://schemas.microsoft.com/office/drawing/2014/main" id="{58E5BC07-0A6A-5340-AF70-B09B1D00CA2A}"/>
              </a:ext>
            </a:extLst>
          </p:cNvPr>
          <p:cNvSpPr txBox="1"/>
          <p:nvPr/>
        </p:nvSpPr>
        <p:spPr>
          <a:xfrm>
            <a:off x="884943" y="2849797"/>
            <a:ext cx="1144865"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a:t>
            </a:r>
          </a:p>
        </p:txBody>
      </p:sp>
      <p:sp>
        <p:nvSpPr>
          <p:cNvPr id="52" name="TextBox 51">
            <a:extLst>
              <a:ext uri="{FF2B5EF4-FFF2-40B4-BE49-F238E27FC236}">
                <a16:creationId xmlns:a16="http://schemas.microsoft.com/office/drawing/2014/main" id="{CA230D7D-621D-074C-983A-F8588D70E033}"/>
              </a:ext>
            </a:extLst>
          </p:cNvPr>
          <p:cNvSpPr txBox="1"/>
          <p:nvPr/>
        </p:nvSpPr>
        <p:spPr>
          <a:xfrm>
            <a:off x="3190785" y="2848745"/>
            <a:ext cx="1308371"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Dogs</a:t>
            </a:r>
          </a:p>
        </p:txBody>
      </p:sp>
      <p:cxnSp>
        <p:nvCxnSpPr>
          <p:cNvPr id="53" name="Straight Arrow Connector 52">
            <a:extLst>
              <a:ext uri="{FF2B5EF4-FFF2-40B4-BE49-F238E27FC236}">
                <a16:creationId xmlns:a16="http://schemas.microsoft.com/office/drawing/2014/main" id="{AB194FAD-009E-2545-A560-67625E4F3F27}"/>
              </a:ext>
            </a:extLst>
          </p:cNvPr>
          <p:cNvCxnSpPr>
            <a:cxnSpLocks/>
            <a:endCxn id="51" idx="2"/>
          </p:cNvCxnSpPr>
          <p:nvPr/>
        </p:nvCxnSpPr>
        <p:spPr>
          <a:xfrm flipH="1" flipV="1">
            <a:off x="1457376" y="3533061"/>
            <a:ext cx="638378" cy="412861"/>
          </a:xfrm>
          <a:prstGeom prst="straightConnector1">
            <a:avLst/>
          </a:prstGeom>
          <a:noFill/>
          <a:ln w="25400" cap="flat" cmpd="sng" algn="ctr">
            <a:solidFill>
              <a:srgbClr val="DDDDDD"/>
            </a:solidFill>
            <a:prstDash val="solid"/>
            <a:tailEnd type="triangle"/>
          </a:ln>
          <a:effectLst>
            <a:outerShdw blurRad="40000" dist="20000" dir="5400000" rotWithShape="0">
              <a:srgbClr val="000000">
                <a:alpha val="38000"/>
              </a:srgbClr>
            </a:outerShdw>
          </a:effectLst>
        </p:spPr>
      </p:cxnSp>
      <p:cxnSp>
        <p:nvCxnSpPr>
          <p:cNvPr id="54" name="Straight Arrow Connector 53">
            <a:extLst>
              <a:ext uri="{FF2B5EF4-FFF2-40B4-BE49-F238E27FC236}">
                <a16:creationId xmlns:a16="http://schemas.microsoft.com/office/drawing/2014/main" id="{36C75BB4-FDB3-324C-B4F0-7615BE684763}"/>
              </a:ext>
            </a:extLst>
          </p:cNvPr>
          <p:cNvCxnSpPr>
            <a:cxnSpLocks/>
            <a:endCxn id="52" idx="2"/>
          </p:cNvCxnSpPr>
          <p:nvPr/>
        </p:nvCxnSpPr>
        <p:spPr>
          <a:xfrm flipV="1">
            <a:off x="3156901" y="3532009"/>
            <a:ext cx="688070" cy="413913"/>
          </a:xfrm>
          <a:prstGeom prst="straightConnector1">
            <a:avLst/>
          </a:prstGeom>
          <a:noFill/>
          <a:ln w="25400" cap="flat" cmpd="sng" algn="ctr">
            <a:solidFill>
              <a:srgbClr val="DDDDDD"/>
            </a:solidFill>
            <a:prstDash val="solid"/>
            <a:tailEnd type="triangle"/>
          </a:ln>
          <a:effectLst>
            <a:outerShdw blurRad="40000" dist="20000" dir="5400000" rotWithShape="0">
              <a:srgbClr val="000000">
                <a:alpha val="38000"/>
              </a:srgbClr>
            </a:outerShdw>
          </a:effectLst>
        </p:spPr>
      </p:cxnSp>
      <p:cxnSp>
        <p:nvCxnSpPr>
          <p:cNvPr id="55" name="Straight Arrow Connector 54">
            <a:extLst>
              <a:ext uri="{FF2B5EF4-FFF2-40B4-BE49-F238E27FC236}">
                <a16:creationId xmlns:a16="http://schemas.microsoft.com/office/drawing/2014/main" id="{6D09705A-23C5-2A4B-89DC-7B15DF2A9894}"/>
              </a:ext>
            </a:extLst>
          </p:cNvPr>
          <p:cNvCxnSpPr>
            <a:cxnSpLocks/>
          </p:cNvCxnSpPr>
          <p:nvPr/>
        </p:nvCxnSpPr>
        <p:spPr>
          <a:xfrm flipH="1">
            <a:off x="1951994" y="2449063"/>
            <a:ext cx="1348665" cy="0"/>
          </a:xfrm>
          <a:prstGeom prst="straightConnector1">
            <a:avLst/>
          </a:prstGeom>
          <a:noFill/>
          <a:ln w="25400" cap="flat" cmpd="sng" algn="ctr">
            <a:solidFill>
              <a:srgbClr val="DDDDDD"/>
            </a:solidFill>
            <a:prstDash val="solid"/>
            <a:tailEnd type="triangle"/>
          </a:ln>
          <a:effectLst>
            <a:outerShdw blurRad="40000" dist="20000" dir="5400000" rotWithShape="0">
              <a:srgbClr val="000000">
                <a:alpha val="38000"/>
              </a:srgbClr>
            </a:outerShdw>
          </a:effectLst>
        </p:spPr>
      </p:cxnSp>
      <p:cxnSp>
        <p:nvCxnSpPr>
          <p:cNvPr id="56" name="Straight Arrow Connector 55">
            <a:extLst>
              <a:ext uri="{FF2B5EF4-FFF2-40B4-BE49-F238E27FC236}">
                <a16:creationId xmlns:a16="http://schemas.microsoft.com/office/drawing/2014/main" id="{71F8FE20-32FE-7F43-B34F-CE8EFA890BDC}"/>
              </a:ext>
            </a:extLst>
          </p:cNvPr>
          <p:cNvCxnSpPr>
            <a:cxnSpLocks/>
            <a:stCxn id="51" idx="3"/>
          </p:cNvCxnSpPr>
          <p:nvPr/>
        </p:nvCxnSpPr>
        <p:spPr>
          <a:xfrm>
            <a:off x="2029808" y="3191429"/>
            <a:ext cx="415158" cy="524381"/>
          </a:xfrm>
          <a:prstGeom prst="straightConnector1">
            <a:avLst/>
          </a:prstGeom>
          <a:noFill/>
          <a:ln w="25400" cap="flat" cmpd="sng" algn="ctr">
            <a:solidFill>
              <a:srgbClr val="DDDDDD"/>
            </a:solidFill>
            <a:prstDash val="solid"/>
            <a:tailEnd type="triangle"/>
          </a:ln>
          <a:effectLst>
            <a:outerShdw blurRad="40000" dist="20000" dir="5400000" rotWithShape="0">
              <a:srgbClr val="000000">
                <a:alpha val="38000"/>
              </a:srgbClr>
            </a:outerShdw>
          </a:effectLst>
        </p:spPr>
      </p:cxnSp>
      <p:cxnSp>
        <p:nvCxnSpPr>
          <p:cNvPr id="57" name="Straight Arrow Connector 56">
            <a:extLst>
              <a:ext uri="{FF2B5EF4-FFF2-40B4-BE49-F238E27FC236}">
                <a16:creationId xmlns:a16="http://schemas.microsoft.com/office/drawing/2014/main" id="{82B1928D-A22B-E84D-A08A-9C7FE046CF30}"/>
              </a:ext>
            </a:extLst>
          </p:cNvPr>
          <p:cNvCxnSpPr>
            <a:cxnSpLocks/>
          </p:cNvCxnSpPr>
          <p:nvPr/>
        </p:nvCxnSpPr>
        <p:spPr>
          <a:xfrm flipH="1">
            <a:off x="2737486" y="3080631"/>
            <a:ext cx="664896" cy="597645"/>
          </a:xfrm>
          <a:prstGeom prst="straightConnector1">
            <a:avLst/>
          </a:prstGeom>
          <a:noFill/>
          <a:ln w="25400" cap="flat" cmpd="sng" algn="ctr">
            <a:solidFill>
              <a:srgbClr val="DDDDDD"/>
            </a:solidFill>
            <a:prstDash val="solid"/>
            <a:tailEnd type="triangle"/>
          </a:ln>
          <a:effectLst>
            <a:outerShdw blurRad="40000" dist="20000" dir="5400000" rotWithShape="0">
              <a:srgbClr val="000000">
                <a:alpha val="38000"/>
              </a:srgbClr>
            </a:outerShdw>
          </a:effectLst>
        </p:spPr>
      </p:cxnSp>
      <p:cxnSp>
        <p:nvCxnSpPr>
          <p:cNvPr id="58" name="Straight Arrow Connector 57">
            <a:extLst>
              <a:ext uri="{FF2B5EF4-FFF2-40B4-BE49-F238E27FC236}">
                <a16:creationId xmlns:a16="http://schemas.microsoft.com/office/drawing/2014/main" id="{B9134ADD-CF5D-8542-979B-C08A0F04E8B4}"/>
              </a:ext>
            </a:extLst>
          </p:cNvPr>
          <p:cNvCxnSpPr>
            <a:cxnSpLocks/>
          </p:cNvCxnSpPr>
          <p:nvPr/>
        </p:nvCxnSpPr>
        <p:spPr>
          <a:xfrm>
            <a:off x="1995619" y="2121629"/>
            <a:ext cx="1336224" cy="0"/>
          </a:xfrm>
          <a:prstGeom prst="straightConnector1">
            <a:avLst/>
          </a:prstGeom>
          <a:noFill/>
          <a:ln w="25400" cap="flat" cmpd="sng" algn="ctr">
            <a:solidFill>
              <a:srgbClr val="DDDDDD"/>
            </a:solidFill>
            <a:prstDash val="solid"/>
            <a:tailEnd type="triangle"/>
          </a:ln>
          <a:effectLst>
            <a:outerShdw blurRad="40000" dist="20000" dir="5400000" rotWithShape="0">
              <a:srgbClr val="000000">
                <a:alpha val="38000"/>
              </a:srgbClr>
            </a:outerShdw>
          </a:effectLst>
        </p:spPr>
      </p:cxnSp>
      <p:pic>
        <p:nvPicPr>
          <p:cNvPr id="59" name="Picture 58">
            <a:extLst>
              <a:ext uri="{FF2B5EF4-FFF2-40B4-BE49-F238E27FC236}">
                <a16:creationId xmlns:a16="http://schemas.microsoft.com/office/drawing/2014/main" id="{AB519FAE-FCE1-584A-8867-BAD557214FA3}"/>
              </a:ext>
            </a:extLst>
          </p:cNvPr>
          <p:cNvPicPr>
            <a:picLocks noChangeAspect="1"/>
          </p:cNvPicPr>
          <p:nvPr/>
        </p:nvPicPr>
        <p:blipFill>
          <a:blip r:embed="rId6"/>
          <a:stretch>
            <a:fillRect/>
          </a:stretch>
        </p:blipFill>
        <p:spPr>
          <a:xfrm>
            <a:off x="5956693" y="450412"/>
            <a:ext cx="5895204" cy="5895204"/>
          </a:xfrm>
          <a:prstGeom prst="rect">
            <a:avLst/>
          </a:prstGeom>
        </p:spPr>
      </p:pic>
      <p:sp>
        <p:nvSpPr>
          <p:cNvPr id="60" name="Rectangle 59">
            <a:extLst>
              <a:ext uri="{FF2B5EF4-FFF2-40B4-BE49-F238E27FC236}">
                <a16:creationId xmlns:a16="http://schemas.microsoft.com/office/drawing/2014/main" id="{17B770CE-C2E1-9946-8306-49719844138A}"/>
              </a:ext>
            </a:extLst>
          </p:cNvPr>
          <p:cNvSpPr/>
          <p:nvPr/>
        </p:nvSpPr>
        <p:spPr>
          <a:xfrm>
            <a:off x="6192571" y="1707376"/>
            <a:ext cx="5441133" cy="3733758"/>
          </a:xfrm>
          <a:prstGeom prst="rect">
            <a:avLst/>
          </a:prstGeom>
          <a:solidFill>
            <a:srgbClr val="4D4D4D">
              <a:lumMod val="50000"/>
            </a:srgbClr>
          </a:solidFill>
          <a:ln w="9525" cap="flat" cmpd="sng" algn="ctr">
            <a:noFill/>
            <a:prstDash val="solid"/>
          </a:ln>
          <a:effectLst/>
        </p:spPr>
        <p:txBody>
          <a:bodyPr rtlCol="0" anchor="ctr"/>
          <a:lstStyle/>
          <a:p>
            <a:pPr algn="ctr" defTabSz="609561">
              <a:defRPr/>
            </a:pPr>
            <a:endParaRPr lang="en-AU" sz="2400" kern="0" dirty="0">
              <a:solidFill>
                <a:prstClr val="white"/>
              </a:solidFill>
              <a:latin typeface="Arial"/>
            </a:endParaRPr>
          </a:p>
        </p:txBody>
      </p:sp>
      <p:sp>
        <p:nvSpPr>
          <p:cNvPr id="61" name="TextBox 60">
            <a:extLst>
              <a:ext uri="{FF2B5EF4-FFF2-40B4-BE49-F238E27FC236}">
                <a16:creationId xmlns:a16="http://schemas.microsoft.com/office/drawing/2014/main" id="{5EAAFC25-DD85-0940-BC83-0B4A95B0FCC7}"/>
              </a:ext>
            </a:extLst>
          </p:cNvPr>
          <p:cNvSpPr txBox="1"/>
          <p:nvPr/>
        </p:nvSpPr>
        <p:spPr>
          <a:xfrm>
            <a:off x="6421619" y="1991774"/>
            <a:ext cx="4965353" cy="2246769"/>
          </a:xfrm>
          <a:prstGeom prst="rect">
            <a:avLst/>
          </a:prstGeom>
          <a:noFill/>
        </p:spPr>
        <p:txBody>
          <a:bodyPr wrap="square" rtlCol="0">
            <a:spAutoFit/>
          </a:bodyPr>
          <a:lstStyle/>
          <a:p>
            <a:pPr defTabSz="609561"/>
            <a:r>
              <a:rPr lang="en-US" sz="2000" dirty="0">
                <a:solidFill>
                  <a:srgbClr val="FFFFFF"/>
                </a:solidFill>
                <a:latin typeface="Consolas" panose="020B0609020204030204" pitchFamily="49" charset="0"/>
                <a:cs typeface="Consolas" panose="020B0609020204030204" pitchFamily="49" charset="0"/>
              </a:rPr>
              <a:t>kind: NetworkPolicy</a:t>
            </a:r>
          </a:p>
          <a:p>
            <a:pPr defTabSz="609561"/>
            <a:r>
              <a:rPr lang="en-US" sz="2000" dirty="0">
                <a:solidFill>
                  <a:srgbClr val="FFFFFF"/>
                </a:solidFill>
                <a:latin typeface="Consolas" panose="020B0609020204030204" pitchFamily="49" charset="0"/>
                <a:cs typeface="Consolas" panose="020B0609020204030204" pitchFamily="49" charset="0"/>
              </a:rPr>
              <a:t>apiVersion: extensions/v1beta1</a:t>
            </a:r>
          </a:p>
          <a:p>
            <a:pPr defTabSz="609561"/>
            <a:r>
              <a:rPr lang="en-US" sz="2000" dirty="0">
                <a:solidFill>
                  <a:srgbClr val="FFFFFF"/>
                </a:solidFill>
                <a:latin typeface="Consolas" panose="020B0609020204030204" pitchFamily="49" charset="0"/>
                <a:cs typeface="Consolas" panose="020B0609020204030204" pitchFamily="49" charset="0"/>
              </a:rPr>
              <a:t>metadata:</a:t>
            </a:r>
          </a:p>
          <a:p>
            <a:pPr defTabSz="609561"/>
            <a:r>
              <a:rPr lang="en-US" sz="2000" dirty="0">
                <a:solidFill>
                  <a:srgbClr val="FFFFFF"/>
                </a:solidFill>
                <a:latin typeface="Consolas" panose="020B0609020204030204" pitchFamily="49" charset="0"/>
                <a:cs typeface="Consolas" panose="020B0609020204030204" pitchFamily="49" charset="0"/>
              </a:rPr>
              <a:t> name: </a:t>
            </a:r>
            <a:r>
              <a:rPr lang="en-US" sz="2000" dirty="0">
                <a:solidFill>
                  <a:srgbClr val="FF9900"/>
                </a:solidFill>
                <a:latin typeface="Consolas" panose="020B0609020204030204" pitchFamily="49" charset="0"/>
                <a:cs typeface="Consolas" panose="020B0609020204030204" pitchFamily="49" charset="0"/>
              </a:rPr>
              <a:t>default-deny</a:t>
            </a:r>
          </a:p>
          <a:p>
            <a:pPr defTabSz="609561"/>
            <a:r>
              <a:rPr lang="en-US" sz="2000" dirty="0">
                <a:solidFill>
                  <a:srgbClr val="FFFFFF"/>
                </a:solidFill>
                <a:latin typeface="Consolas" panose="020B0609020204030204" pitchFamily="49" charset="0"/>
                <a:cs typeface="Consolas" panose="020B0609020204030204" pitchFamily="49" charset="0"/>
              </a:rPr>
              <a:t>spec:</a:t>
            </a:r>
          </a:p>
          <a:p>
            <a:pPr defTabSz="609561"/>
            <a:r>
              <a:rPr lang="en-US" sz="2000" dirty="0">
                <a:solidFill>
                  <a:srgbClr val="FF9900"/>
                </a:solidFill>
                <a:latin typeface="Consolas" panose="020B0609020204030204" pitchFamily="49" charset="0"/>
                <a:cs typeface="Consolas" panose="020B0609020204030204" pitchFamily="49" charset="0"/>
              </a:rPr>
              <a:t> podSelector:</a:t>
            </a:r>
          </a:p>
          <a:p>
            <a:pPr defTabSz="609561"/>
            <a:r>
              <a:rPr lang="en-US" sz="2000" dirty="0">
                <a:solidFill>
                  <a:srgbClr val="FF9900"/>
                </a:solidFill>
                <a:latin typeface="Consolas" panose="020B0609020204030204" pitchFamily="49" charset="0"/>
                <a:cs typeface="Consolas" panose="020B0609020204030204" pitchFamily="49" charset="0"/>
              </a:rPr>
              <a:t>  matchLabels: {}</a:t>
            </a:r>
          </a:p>
        </p:txBody>
      </p:sp>
      <p:sp>
        <p:nvSpPr>
          <p:cNvPr id="62" name="TextBox 61">
            <a:extLst>
              <a:ext uri="{FF2B5EF4-FFF2-40B4-BE49-F238E27FC236}">
                <a16:creationId xmlns:a16="http://schemas.microsoft.com/office/drawing/2014/main" id="{77E3084D-8291-C84B-989A-8A68C6439801}"/>
              </a:ext>
            </a:extLst>
          </p:cNvPr>
          <p:cNvSpPr txBox="1"/>
          <p:nvPr/>
        </p:nvSpPr>
        <p:spPr>
          <a:xfrm>
            <a:off x="1412430" y="1066727"/>
            <a:ext cx="2502608" cy="369332"/>
          </a:xfrm>
          <a:prstGeom prst="rect">
            <a:avLst/>
          </a:prstGeom>
          <a:noFill/>
        </p:spPr>
        <p:txBody>
          <a:bodyPr wrap="none" rtlCol="0">
            <a:spAutoFit/>
          </a:bodyPr>
          <a:lstStyle/>
          <a:p>
            <a:pPr algn="ctr" defTabSz="609561"/>
            <a:r>
              <a:rPr lang="en-AU"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catsndogs-namespace</a:t>
            </a:r>
          </a:p>
        </p:txBody>
      </p:sp>
      <p:cxnSp>
        <p:nvCxnSpPr>
          <p:cNvPr id="63" name="Straight Arrow Connector 62">
            <a:extLst>
              <a:ext uri="{FF2B5EF4-FFF2-40B4-BE49-F238E27FC236}">
                <a16:creationId xmlns:a16="http://schemas.microsoft.com/office/drawing/2014/main" id="{2C451CB6-3B0E-BE4E-BE3B-8A96D16F125B}"/>
              </a:ext>
            </a:extLst>
          </p:cNvPr>
          <p:cNvCxnSpPr>
            <a:stCxn id="59" idx="1"/>
          </p:cNvCxnSpPr>
          <p:nvPr/>
        </p:nvCxnSpPr>
        <p:spPr>
          <a:xfrm flipH="1">
            <a:off x="5033728" y="3398012"/>
            <a:ext cx="922965" cy="15144"/>
          </a:xfrm>
          <a:prstGeom prst="straightConnector1">
            <a:avLst/>
          </a:prstGeom>
          <a:noFill/>
          <a:ln w="95250" cap="flat" cmpd="sng" algn="ctr">
            <a:solidFill>
              <a:srgbClr val="DDDDDD"/>
            </a:solidFill>
            <a:prstDash val="solid"/>
            <a:tailEnd type="triangle"/>
          </a:ln>
          <a:effectLst>
            <a:outerShdw blurRad="40000" dist="20000" dir="5400000" rotWithShape="0">
              <a:srgbClr val="000000">
                <a:alpha val="38000"/>
              </a:srgbClr>
            </a:outerShdw>
          </a:effectLst>
        </p:spPr>
      </p:cxnSp>
      <p:cxnSp>
        <p:nvCxnSpPr>
          <p:cNvPr id="64" name="Straight Arrow Connector 63">
            <a:extLst>
              <a:ext uri="{FF2B5EF4-FFF2-40B4-BE49-F238E27FC236}">
                <a16:creationId xmlns:a16="http://schemas.microsoft.com/office/drawing/2014/main" id="{7701C7CD-E57B-8A45-B647-2571054A3E5E}"/>
              </a:ext>
            </a:extLst>
          </p:cNvPr>
          <p:cNvCxnSpPr>
            <a:cxnSpLocks/>
          </p:cNvCxnSpPr>
          <p:nvPr/>
        </p:nvCxnSpPr>
        <p:spPr>
          <a:xfrm flipH="1" flipV="1">
            <a:off x="2626324" y="5251968"/>
            <a:ext cx="2" cy="879640"/>
          </a:xfrm>
          <a:prstGeom prst="straightConnector1">
            <a:avLst/>
          </a:prstGeom>
          <a:noFill/>
          <a:ln w="95250" cap="flat" cmpd="sng" algn="ctr">
            <a:solidFill>
              <a:srgbClr val="DDDDDD"/>
            </a:solidFill>
            <a:prstDash val="solid"/>
            <a:tailEnd type="triangle"/>
          </a:ln>
          <a:effectLst>
            <a:outerShdw blurRad="40000" dist="20000" dir="5400000" rotWithShape="0">
              <a:srgbClr val="000000">
                <a:alpha val="38000"/>
              </a:srgbClr>
            </a:outerShdw>
          </a:effectLst>
        </p:spPr>
      </p:cxnSp>
      <p:sp>
        <p:nvSpPr>
          <p:cNvPr id="21" name="Title 1"/>
          <p:cNvSpPr>
            <a:spLocks noGrp="1"/>
          </p:cNvSpPr>
          <p:nvPr>
            <p:ph type="title"/>
          </p:nvPr>
        </p:nvSpPr>
        <p:spPr>
          <a:xfrm>
            <a:off x="449053" y="153249"/>
            <a:ext cx="10940405" cy="726923"/>
          </a:xfrm>
        </p:spPr>
        <p:txBody>
          <a:bodyPr/>
          <a:lstStyle/>
          <a:p>
            <a:r>
              <a:rPr lang="en-AU" b="0" dirty="0">
                <a:latin typeface="Amazon Ember Light" panose="020B0403020204020204" pitchFamily="34" charset="0"/>
                <a:ea typeface="Amazon Ember Light" panose="020B0403020204020204" pitchFamily="34" charset="0"/>
                <a:cs typeface="Amazon Ember Light" panose="020B0403020204020204" pitchFamily="34" charset="0"/>
              </a:rPr>
              <a:t>Network Policies on Kubernetes</a:t>
            </a:r>
            <a:endParaRPr lang="en-US" b="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74945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52B71E59-1DAB-284B-A23C-607C3766CF3C}"/>
              </a:ext>
            </a:extLst>
          </p:cNvPr>
          <p:cNvSpPr/>
          <p:nvPr/>
        </p:nvSpPr>
        <p:spPr>
          <a:xfrm>
            <a:off x="397734" y="1083287"/>
            <a:ext cx="4476195" cy="4629451"/>
          </a:xfrm>
          <a:prstGeom prst="roundRect">
            <a:avLst/>
          </a:prstGeom>
          <a:solidFill>
            <a:sysClr val="windowText" lastClr="000000"/>
          </a:solidFill>
          <a:ln w="9525" cap="flat" cmpd="sng" algn="ctr">
            <a:solidFill>
              <a:srgbClr val="FFC000"/>
            </a:solidFill>
            <a:prstDash val="solid"/>
          </a:ln>
          <a:effectLst/>
        </p:spPr>
        <p:txBody>
          <a:bodyPr rtlCol="0" anchor="ctr"/>
          <a:lstStyle/>
          <a:p>
            <a:pPr algn="ctr" defTabSz="609561">
              <a:defRPr/>
            </a:pPr>
            <a:endParaRPr lang="en-AU" sz="2400" kern="0" dirty="0">
              <a:solidFill>
                <a:prstClr val="white"/>
              </a:solidFill>
              <a:latin typeface="Arial"/>
            </a:endParaRPr>
          </a:p>
        </p:txBody>
      </p:sp>
      <p:pic>
        <p:nvPicPr>
          <p:cNvPr id="17" name="Picture 16">
            <a:extLst>
              <a:ext uri="{FF2B5EF4-FFF2-40B4-BE49-F238E27FC236}">
                <a16:creationId xmlns:a16="http://schemas.microsoft.com/office/drawing/2014/main" id="{11C4F793-1D48-974E-9D3E-50A1D3029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37" y="1773728"/>
            <a:ext cx="984258" cy="1133388"/>
          </a:xfrm>
          <a:prstGeom prst="rect">
            <a:avLst/>
          </a:prstGeom>
        </p:spPr>
      </p:pic>
      <p:pic>
        <p:nvPicPr>
          <p:cNvPr id="18" name="Picture 17">
            <a:extLst>
              <a:ext uri="{FF2B5EF4-FFF2-40B4-BE49-F238E27FC236}">
                <a16:creationId xmlns:a16="http://schemas.microsoft.com/office/drawing/2014/main" id="{7BB0833B-45E5-C248-A781-699F116B6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568" y="1773728"/>
            <a:ext cx="952809" cy="1097175"/>
          </a:xfrm>
          <a:prstGeom prst="rect">
            <a:avLst/>
          </a:prstGeom>
        </p:spPr>
      </p:pic>
      <p:pic>
        <p:nvPicPr>
          <p:cNvPr id="19" name="Picture 18">
            <a:extLst>
              <a:ext uri="{FF2B5EF4-FFF2-40B4-BE49-F238E27FC236}">
                <a16:creationId xmlns:a16="http://schemas.microsoft.com/office/drawing/2014/main" id="{A46142EC-5306-9245-9777-E1F193F3C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8582" y="3739021"/>
            <a:ext cx="974504" cy="1122155"/>
          </a:xfrm>
          <a:prstGeom prst="rect">
            <a:avLst/>
          </a:prstGeom>
        </p:spPr>
      </p:pic>
      <p:sp>
        <p:nvSpPr>
          <p:cNvPr id="20" name="TextBox 19">
            <a:extLst>
              <a:ext uri="{FF2B5EF4-FFF2-40B4-BE49-F238E27FC236}">
                <a16:creationId xmlns:a16="http://schemas.microsoft.com/office/drawing/2014/main" id="{858D4DF9-FC1B-8440-8878-8E0826AEECC8}"/>
              </a:ext>
            </a:extLst>
          </p:cNvPr>
          <p:cNvSpPr txBox="1"/>
          <p:nvPr/>
        </p:nvSpPr>
        <p:spPr>
          <a:xfrm>
            <a:off x="1519182" y="4861175"/>
            <a:ext cx="2233304"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Frontend</a:t>
            </a:r>
          </a:p>
        </p:txBody>
      </p:sp>
      <p:sp>
        <p:nvSpPr>
          <p:cNvPr id="21" name="TextBox 20">
            <a:extLst>
              <a:ext uri="{FF2B5EF4-FFF2-40B4-BE49-F238E27FC236}">
                <a16:creationId xmlns:a16="http://schemas.microsoft.com/office/drawing/2014/main" id="{379D705F-4313-AC45-9761-F7AA6D792D60}"/>
              </a:ext>
            </a:extLst>
          </p:cNvPr>
          <p:cNvSpPr txBox="1"/>
          <p:nvPr/>
        </p:nvSpPr>
        <p:spPr>
          <a:xfrm>
            <a:off x="884943" y="2849797"/>
            <a:ext cx="1144865"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a:t>
            </a:r>
          </a:p>
        </p:txBody>
      </p:sp>
      <p:sp>
        <p:nvSpPr>
          <p:cNvPr id="22" name="TextBox 21">
            <a:extLst>
              <a:ext uri="{FF2B5EF4-FFF2-40B4-BE49-F238E27FC236}">
                <a16:creationId xmlns:a16="http://schemas.microsoft.com/office/drawing/2014/main" id="{820C5B50-57E7-D74F-AA42-DD6B93921981}"/>
              </a:ext>
            </a:extLst>
          </p:cNvPr>
          <p:cNvSpPr txBox="1"/>
          <p:nvPr/>
        </p:nvSpPr>
        <p:spPr>
          <a:xfrm>
            <a:off x="3190785" y="2848745"/>
            <a:ext cx="1308371"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Dogs</a:t>
            </a:r>
          </a:p>
        </p:txBody>
      </p:sp>
      <p:pic>
        <p:nvPicPr>
          <p:cNvPr id="23" name="Picture 22">
            <a:extLst>
              <a:ext uri="{FF2B5EF4-FFF2-40B4-BE49-F238E27FC236}">
                <a16:creationId xmlns:a16="http://schemas.microsoft.com/office/drawing/2014/main" id="{8697511B-AE3A-1241-9050-E30DA0972BE6}"/>
              </a:ext>
            </a:extLst>
          </p:cNvPr>
          <p:cNvPicPr>
            <a:picLocks noChangeAspect="1"/>
          </p:cNvPicPr>
          <p:nvPr/>
        </p:nvPicPr>
        <p:blipFill>
          <a:blip r:embed="rId6"/>
          <a:stretch>
            <a:fillRect/>
          </a:stretch>
        </p:blipFill>
        <p:spPr>
          <a:xfrm>
            <a:off x="5956693" y="450412"/>
            <a:ext cx="5895204" cy="5895204"/>
          </a:xfrm>
          <a:prstGeom prst="rect">
            <a:avLst/>
          </a:prstGeom>
        </p:spPr>
      </p:pic>
      <p:sp>
        <p:nvSpPr>
          <p:cNvPr id="24" name="Rectangle 23">
            <a:extLst>
              <a:ext uri="{FF2B5EF4-FFF2-40B4-BE49-F238E27FC236}">
                <a16:creationId xmlns:a16="http://schemas.microsoft.com/office/drawing/2014/main" id="{994C8025-B868-2242-8EF6-B064FC1BCDC4}"/>
              </a:ext>
            </a:extLst>
          </p:cNvPr>
          <p:cNvSpPr/>
          <p:nvPr/>
        </p:nvSpPr>
        <p:spPr>
          <a:xfrm>
            <a:off x="6192571" y="1707376"/>
            <a:ext cx="5441133" cy="3733758"/>
          </a:xfrm>
          <a:prstGeom prst="rect">
            <a:avLst/>
          </a:prstGeom>
          <a:solidFill>
            <a:srgbClr val="4D4D4D">
              <a:lumMod val="50000"/>
            </a:srgbClr>
          </a:solidFill>
          <a:ln w="9525" cap="flat" cmpd="sng" algn="ctr">
            <a:noFill/>
            <a:prstDash val="solid"/>
          </a:ln>
          <a:effectLst/>
        </p:spPr>
        <p:txBody>
          <a:bodyPr rtlCol="0" anchor="ctr"/>
          <a:lstStyle/>
          <a:p>
            <a:pPr algn="ctr" defTabSz="609561">
              <a:defRPr/>
            </a:pPr>
            <a:endParaRPr lang="en-AU" sz="2400" kern="0" dirty="0">
              <a:solidFill>
                <a:prstClr val="white"/>
              </a:solidFill>
              <a:latin typeface="Arial"/>
            </a:endParaRPr>
          </a:p>
        </p:txBody>
      </p:sp>
      <p:sp>
        <p:nvSpPr>
          <p:cNvPr id="25" name="TextBox 24">
            <a:extLst>
              <a:ext uri="{FF2B5EF4-FFF2-40B4-BE49-F238E27FC236}">
                <a16:creationId xmlns:a16="http://schemas.microsoft.com/office/drawing/2014/main" id="{704F9505-6778-E344-8492-037E42C2D985}"/>
              </a:ext>
            </a:extLst>
          </p:cNvPr>
          <p:cNvSpPr txBox="1"/>
          <p:nvPr/>
        </p:nvSpPr>
        <p:spPr>
          <a:xfrm>
            <a:off x="6421619" y="1991774"/>
            <a:ext cx="4965353" cy="2246769"/>
          </a:xfrm>
          <a:prstGeom prst="rect">
            <a:avLst/>
          </a:prstGeom>
          <a:noFill/>
        </p:spPr>
        <p:txBody>
          <a:bodyPr wrap="square" rtlCol="0">
            <a:spAutoFit/>
          </a:bodyPr>
          <a:lstStyle/>
          <a:p>
            <a:pPr defTabSz="609561"/>
            <a:r>
              <a:rPr lang="en-US" sz="2000" dirty="0">
                <a:solidFill>
                  <a:srgbClr val="FFFFFF"/>
                </a:solidFill>
                <a:latin typeface="Consolas" panose="020B0609020204030204" pitchFamily="49" charset="0"/>
                <a:cs typeface="Consolas" panose="020B0609020204030204" pitchFamily="49" charset="0"/>
              </a:rPr>
              <a:t>kind: NetworkPolicy</a:t>
            </a:r>
          </a:p>
          <a:p>
            <a:pPr defTabSz="609561"/>
            <a:r>
              <a:rPr lang="en-US" sz="2000" dirty="0">
                <a:solidFill>
                  <a:srgbClr val="FFFFFF"/>
                </a:solidFill>
                <a:latin typeface="Consolas" panose="020B0609020204030204" pitchFamily="49" charset="0"/>
                <a:cs typeface="Consolas" panose="020B0609020204030204" pitchFamily="49" charset="0"/>
              </a:rPr>
              <a:t>apiVersion: extensions/v1beta1</a:t>
            </a:r>
          </a:p>
          <a:p>
            <a:pPr defTabSz="609561"/>
            <a:r>
              <a:rPr lang="en-US" sz="2000" dirty="0">
                <a:solidFill>
                  <a:srgbClr val="FFFFFF"/>
                </a:solidFill>
                <a:latin typeface="Consolas" panose="020B0609020204030204" pitchFamily="49" charset="0"/>
                <a:cs typeface="Consolas" panose="020B0609020204030204" pitchFamily="49" charset="0"/>
              </a:rPr>
              <a:t>metadata:</a:t>
            </a:r>
          </a:p>
          <a:p>
            <a:pPr defTabSz="609561"/>
            <a:r>
              <a:rPr lang="en-US" sz="2000" dirty="0">
                <a:solidFill>
                  <a:srgbClr val="FFFFFF"/>
                </a:solidFill>
                <a:latin typeface="Consolas" panose="020B0609020204030204" pitchFamily="49" charset="0"/>
                <a:cs typeface="Consolas" panose="020B0609020204030204" pitchFamily="49" charset="0"/>
              </a:rPr>
              <a:t> name: </a:t>
            </a:r>
            <a:r>
              <a:rPr lang="en-US" sz="2000" dirty="0">
                <a:solidFill>
                  <a:srgbClr val="FF9900"/>
                </a:solidFill>
                <a:latin typeface="Consolas" panose="020B0609020204030204" pitchFamily="49" charset="0"/>
                <a:cs typeface="Consolas" panose="020B0609020204030204" pitchFamily="49" charset="0"/>
              </a:rPr>
              <a:t>default-deny</a:t>
            </a:r>
          </a:p>
          <a:p>
            <a:pPr defTabSz="609561"/>
            <a:r>
              <a:rPr lang="en-US" sz="2000" dirty="0">
                <a:solidFill>
                  <a:srgbClr val="FFFFFF"/>
                </a:solidFill>
                <a:latin typeface="Consolas" panose="020B0609020204030204" pitchFamily="49" charset="0"/>
                <a:cs typeface="Consolas" panose="020B0609020204030204" pitchFamily="49" charset="0"/>
              </a:rPr>
              <a:t>spec:</a:t>
            </a:r>
          </a:p>
          <a:p>
            <a:pPr defTabSz="609561"/>
            <a:r>
              <a:rPr lang="en-US" sz="2000" dirty="0">
                <a:solidFill>
                  <a:srgbClr val="FF9900"/>
                </a:solidFill>
                <a:latin typeface="Consolas" panose="020B0609020204030204" pitchFamily="49" charset="0"/>
                <a:cs typeface="Consolas" panose="020B0609020204030204" pitchFamily="49" charset="0"/>
              </a:rPr>
              <a:t> podSelector:</a:t>
            </a:r>
          </a:p>
          <a:p>
            <a:pPr defTabSz="609561"/>
            <a:r>
              <a:rPr lang="en-US" sz="2000" dirty="0">
                <a:solidFill>
                  <a:srgbClr val="FF9900"/>
                </a:solidFill>
                <a:latin typeface="Consolas" panose="020B0609020204030204" pitchFamily="49" charset="0"/>
                <a:cs typeface="Consolas" panose="020B0609020204030204" pitchFamily="49" charset="0"/>
              </a:rPr>
              <a:t>  matchLabels: {}</a:t>
            </a:r>
          </a:p>
        </p:txBody>
      </p:sp>
      <p:sp>
        <p:nvSpPr>
          <p:cNvPr id="26" name="TextBox 25">
            <a:extLst>
              <a:ext uri="{FF2B5EF4-FFF2-40B4-BE49-F238E27FC236}">
                <a16:creationId xmlns:a16="http://schemas.microsoft.com/office/drawing/2014/main" id="{1968C0C0-4B8B-B14C-8E67-42B2E2CB17D8}"/>
              </a:ext>
            </a:extLst>
          </p:cNvPr>
          <p:cNvSpPr txBox="1"/>
          <p:nvPr/>
        </p:nvSpPr>
        <p:spPr>
          <a:xfrm>
            <a:off x="1412427" y="1066727"/>
            <a:ext cx="2502608" cy="369332"/>
          </a:xfrm>
          <a:prstGeom prst="rect">
            <a:avLst/>
          </a:prstGeom>
          <a:noFill/>
        </p:spPr>
        <p:txBody>
          <a:bodyPr wrap="none" rtlCol="0">
            <a:spAutoFit/>
          </a:bodyPr>
          <a:lstStyle/>
          <a:p>
            <a:pPr algn="ctr" defTabSz="609561"/>
            <a:r>
              <a:rPr lang="en-AU"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catsndogs-namespace</a:t>
            </a:r>
          </a:p>
        </p:txBody>
      </p:sp>
      <p:sp>
        <p:nvSpPr>
          <p:cNvPr id="13" name="Title 1"/>
          <p:cNvSpPr>
            <a:spLocks noGrp="1"/>
          </p:cNvSpPr>
          <p:nvPr>
            <p:ph type="title"/>
          </p:nvPr>
        </p:nvSpPr>
        <p:spPr>
          <a:xfrm>
            <a:off x="449053" y="153249"/>
            <a:ext cx="10940405" cy="726923"/>
          </a:xfrm>
        </p:spPr>
        <p:txBody>
          <a:bodyPr/>
          <a:lstStyle/>
          <a:p>
            <a:r>
              <a:rPr lang="en-AU" b="0" dirty="0">
                <a:latin typeface="Amazon Ember Light" panose="020B0403020204020204" pitchFamily="34" charset="0"/>
                <a:ea typeface="Amazon Ember Light" panose="020B0403020204020204" pitchFamily="34" charset="0"/>
                <a:cs typeface="Amazon Ember Light" panose="020B0403020204020204" pitchFamily="34" charset="0"/>
              </a:rPr>
              <a:t>Network Policies on Kubernetes</a:t>
            </a:r>
            <a:endParaRPr lang="en-US" b="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7814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B29607EF-A957-6343-B9F6-F209A76E8694}"/>
              </a:ext>
            </a:extLst>
          </p:cNvPr>
          <p:cNvSpPr/>
          <p:nvPr/>
        </p:nvSpPr>
        <p:spPr>
          <a:xfrm>
            <a:off x="397734" y="1083287"/>
            <a:ext cx="4476195" cy="4629451"/>
          </a:xfrm>
          <a:prstGeom prst="roundRect">
            <a:avLst/>
          </a:prstGeom>
          <a:solidFill>
            <a:sysClr val="windowText" lastClr="000000"/>
          </a:solidFill>
          <a:ln w="9525" cap="flat" cmpd="sng" algn="ctr">
            <a:solidFill>
              <a:srgbClr val="FFC000"/>
            </a:solidFill>
            <a:prstDash val="solid"/>
          </a:ln>
          <a:effectLst/>
        </p:spPr>
        <p:txBody>
          <a:bodyPr rtlCol="0" anchor="ctr"/>
          <a:lstStyle/>
          <a:p>
            <a:pPr algn="ctr" defTabSz="609561">
              <a:defRPr/>
            </a:pPr>
            <a:r>
              <a:rPr lang="en-AU" sz="2400" kern="0" dirty="0">
                <a:solidFill>
                  <a:prstClr val="white"/>
                </a:solidFill>
                <a:latin typeface="Arial"/>
              </a:rPr>
              <a:t> </a:t>
            </a:r>
          </a:p>
        </p:txBody>
      </p:sp>
      <p:pic>
        <p:nvPicPr>
          <p:cNvPr id="20" name="Picture 19">
            <a:extLst>
              <a:ext uri="{FF2B5EF4-FFF2-40B4-BE49-F238E27FC236}">
                <a16:creationId xmlns:a16="http://schemas.microsoft.com/office/drawing/2014/main" id="{92E9A1D6-4ADB-D348-869B-246736202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37" y="1773728"/>
            <a:ext cx="984258" cy="1133388"/>
          </a:xfrm>
          <a:prstGeom prst="rect">
            <a:avLst/>
          </a:prstGeom>
        </p:spPr>
      </p:pic>
      <p:pic>
        <p:nvPicPr>
          <p:cNvPr id="21" name="Picture 20">
            <a:extLst>
              <a:ext uri="{FF2B5EF4-FFF2-40B4-BE49-F238E27FC236}">
                <a16:creationId xmlns:a16="http://schemas.microsoft.com/office/drawing/2014/main" id="{873A1945-7C10-9648-A457-92C3ADB15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568" y="1773728"/>
            <a:ext cx="952809" cy="1097175"/>
          </a:xfrm>
          <a:prstGeom prst="rect">
            <a:avLst/>
          </a:prstGeom>
        </p:spPr>
      </p:pic>
      <p:pic>
        <p:nvPicPr>
          <p:cNvPr id="22" name="Picture 21">
            <a:extLst>
              <a:ext uri="{FF2B5EF4-FFF2-40B4-BE49-F238E27FC236}">
                <a16:creationId xmlns:a16="http://schemas.microsoft.com/office/drawing/2014/main" id="{313A4402-3CED-DA4B-BBC4-B8BB580CED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8582" y="3739021"/>
            <a:ext cx="974504" cy="1122155"/>
          </a:xfrm>
          <a:prstGeom prst="rect">
            <a:avLst/>
          </a:prstGeom>
        </p:spPr>
      </p:pic>
      <p:sp>
        <p:nvSpPr>
          <p:cNvPr id="23" name="TextBox 22">
            <a:extLst>
              <a:ext uri="{FF2B5EF4-FFF2-40B4-BE49-F238E27FC236}">
                <a16:creationId xmlns:a16="http://schemas.microsoft.com/office/drawing/2014/main" id="{02F55665-030B-0B41-9770-05D736DF10EF}"/>
              </a:ext>
            </a:extLst>
          </p:cNvPr>
          <p:cNvSpPr txBox="1"/>
          <p:nvPr/>
        </p:nvSpPr>
        <p:spPr>
          <a:xfrm>
            <a:off x="1519182" y="4861175"/>
            <a:ext cx="2233304"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Frontend</a:t>
            </a:r>
          </a:p>
        </p:txBody>
      </p:sp>
      <p:sp>
        <p:nvSpPr>
          <p:cNvPr id="24" name="TextBox 23">
            <a:extLst>
              <a:ext uri="{FF2B5EF4-FFF2-40B4-BE49-F238E27FC236}">
                <a16:creationId xmlns:a16="http://schemas.microsoft.com/office/drawing/2014/main" id="{ACE2B433-A8EE-F540-A98B-5C52D57F48C9}"/>
              </a:ext>
            </a:extLst>
          </p:cNvPr>
          <p:cNvSpPr txBox="1"/>
          <p:nvPr/>
        </p:nvSpPr>
        <p:spPr>
          <a:xfrm>
            <a:off x="884943" y="2849797"/>
            <a:ext cx="1144865"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a:t>
            </a:r>
          </a:p>
        </p:txBody>
      </p:sp>
      <p:sp>
        <p:nvSpPr>
          <p:cNvPr id="25" name="TextBox 24">
            <a:extLst>
              <a:ext uri="{FF2B5EF4-FFF2-40B4-BE49-F238E27FC236}">
                <a16:creationId xmlns:a16="http://schemas.microsoft.com/office/drawing/2014/main" id="{80C5D278-2AF2-1D40-A6CF-C5516B32A0A5}"/>
              </a:ext>
            </a:extLst>
          </p:cNvPr>
          <p:cNvSpPr txBox="1"/>
          <p:nvPr/>
        </p:nvSpPr>
        <p:spPr>
          <a:xfrm>
            <a:off x="3190785" y="2848745"/>
            <a:ext cx="1308371"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Dogs</a:t>
            </a:r>
          </a:p>
        </p:txBody>
      </p:sp>
      <p:pic>
        <p:nvPicPr>
          <p:cNvPr id="26" name="Picture 25">
            <a:extLst>
              <a:ext uri="{FF2B5EF4-FFF2-40B4-BE49-F238E27FC236}">
                <a16:creationId xmlns:a16="http://schemas.microsoft.com/office/drawing/2014/main" id="{AE3A2FE0-0630-3242-B5B8-679C936FB72A}"/>
              </a:ext>
            </a:extLst>
          </p:cNvPr>
          <p:cNvPicPr>
            <a:picLocks noChangeAspect="1"/>
          </p:cNvPicPr>
          <p:nvPr/>
        </p:nvPicPr>
        <p:blipFill>
          <a:blip r:embed="rId6"/>
          <a:stretch>
            <a:fillRect/>
          </a:stretch>
        </p:blipFill>
        <p:spPr>
          <a:xfrm>
            <a:off x="5956693" y="450412"/>
            <a:ext cx="5895204" cy="5895204"/>
          </a:xfrm>
          <a:prstGeom prst="rect">
            <a:avLst/>
          </a:prstGeom>
        </p:spPr>
      </p:pic>
      <p:sp>
        <p:nvSpPr>
          <p:cNvPr id="27" name="Rectangle 26">
            <a:extLst>
              <a:ext uri="{FF2B5EF4-FFF2-40B4-BE49-F238E27FC236}">
                <a16:creationId xmlns:a16="http://schemas.microsoft.com/office/drawing/2014/main" id="{14358D2C-E2BD-5245-A470-6A58606599FC}"/>
              </a:ext>
            </a:extLst>
          </p:cNvPr>
          <p:cNvSpPr/>
          <p:nvPr/>
        </p:nvSpPr>
        <p:spPr>
          <a:xfrm>
            <a:off x="6192571" y="1707376"/>
            <a:ext cx="5441133" cy="3733758"/>
          </a:xfrm>
          <a:prstGeom prst="rect">
            <a:avLst/>
          </a:prstGeom>
          <a:solidFill>
            <a:srgbClr val="4D4D4D">
              <a:lumMod val="50000"/>
            </a:srgbClr>
          </a:solidFill>
          <a:ln w="9525" cap="flat" cmpd="sng" algn="ctr">
            <a:noFill/>
            <a:prstDash val="solid"/>
          </a:ln>
          <a:effectLst/>
        </p:spPr>
        <p:txBody>
          <a:bodyPr rtlCol="0" anchor="ctr"/>
          <a:lstStyle/>
          <a:p>
            <a:pPr algn="ctr" defTabSz="609561">
              <a:defRPr/>
            </a:pPr>
            <a:endParaRPr lang="en-AU" sz="2400" kern="0" dirty="0">
              <a:solidFill>
                <a:prstClr val="white"/>
              </a:solidFill>
              <a:latin typeface="Arial"/>
            </a:endParaRPr>
          </a:p>
        </p:txBody>
      </p:sp>
      <p:sp>
        <p:nvSpPr>
          <p:cNvPr id="28" name="TextBox 27">
            <a:extLst>
              <a:ext uri="{FF2B5EF4-FFF2-40B4-BE49-F238E27FC236}">
                <a16:creationId xmlns:a16="http://schemas.microsoft.com/office/drawing/2014/main" id="{6A06E055-97E4-194D-8386-CCC0D405B839}"/>
              </a:ext>
            </a:extLst>
          </p:cNvPr>
          <p:cNvSpPr txBox="1"/>
          <p:nvPr/>
        </p:nvSpPr>
        <p:spPr>
          <a:xfrm>
            <a:off x="1412427" y="1066727"/>
            <a:ext cx="2502608" cy="646331"/>
          </a:xfrm>
          <a:prstGeom prst="rect">
            <a:avLst/>
          </a:prstGeom>
          <a:noFill/>
        </p:spPr>
        <p:txBody>
          <a:bodyPr wrap="none" rtlCol="0">
            <a:spAutoFit/>
          </a:bodyPr>
          <a:lstStyle/>
          <a:p>
            <a:pPr algn="ctr" defTabSz="609561"/>
            <a:r>
              <a:rPr lang="en-AU"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catsndogs-namespace</a:t>
            </a:r>
          </a:p>
          <a:p>
            <a:pPr algn="ctr" defTabSz="609561"/>
            <a:endParaRPr lang="en-AU"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28">
            <a:extLst>
              <a:ext uri="{FF2B5EF4-FFF2-40B4-BE49-F238E27FC236}">
                <a16:creationId xmlns:a16="http://schemas.microsoft.com/office/drawing/2014/main" id="{DA918126-9AD0-A340-B667-557F00AFBDF4}"/>
              </a:ext>
            </a:extLst>
          </p:cNvPr>
          <p:cNvSpPr txBox="1"/>
          <p:nvPr/>
        </p:nvSpPr>
        <p:spPr>
          <a:xfrm>
            <a:off x="6426041" y="1854361"/>
            <a:ext cx="4981327" cy="3323987"/>
          </a:xfrm>
          <a:prstGeom prst="rect">
            <a:avLst/>
          </a:prstGeom>
          <a:noFill/>
        </p:spPr>
        <p:txBody>
          <a:bodyPr wrap="square" rtlCol="0">
            <a:spAutoFit/>
          </a:bodyPr>
          <a:lstStyle/>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apiVersion: extensions/v1beta1</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kind: NetworkPolicy</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metadata:</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name: public-to-frontend</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spec:</a:t>
            </a:r>
          </a:p>
          <a:p>
            <a:pPr defTabSz="609561"/>
            <a:r>
              <a:rPr lang="en-US" sz="1400" dirty="0">
                <a:solidFill>
                  <a:srgbClr val="FF9900"/>
                </a:solidFill>
                <a:latin typeface="Consolas" panose="020B0609020204030204" pitchFamily="49" charset="0"/>
                <a:ea typeface="Amazon Ember" panose="020B0603020204020204" pitchFamily="34" charset="0"/>
                <a:cs typeface="Consolas" panose="020B0609020204030204" pitchFamily="49" charset="0"/>
              </a:rPr>
              <a:t> podSelector:</a:t>
            </a:r>
          </a:p>
          <a:p>
            <a:pPr defTabSz="609561"/>
            <a:r>
              <a:rPr lang="en-US" sz="1400" dirty="0">
                <a:solidFill>
                  <a:srgbClr val="FF9900"/>
                </a:solidFill>
                <a:latin typeface="Consolas" panose="020B0609020204030204" pitchFamily="49" charset="0"/>
                <a:ea typeface="Amazon Ember" panose="020B0603020204020204" pitchFamily="34" charset="0"/>
                <a:cs typeface="Consolas" panose="020B0609020204030204" pitchFamily="49" charset="0"/>
              </a:rPr>
              <a:t>   matchLabels:</a:t>
            </a:r>
          </a:p>
          <a:p>
            <a:pPr defTabSz="609561"/>
            <a:r>
              <a:rPr lang="en-US" sz="1400" dirty="0">
                <a:solidFill>
                  <a:srgbClr val="FF9900"/>
                </a:solidFill>
                <a:latin typeface="Consolas" panose="020B0609020204030204" pitchFamily="49" charset="0"/>
                <a:ea typeface="Amazon Ember" panose="020B0603020204020204" pitchFamily="34" charset="0"/>
                <a:cs typeface="Consolas" panose="020B0609020204030204" pitchFamily="49" charset="0"/>
              </a:rPr>
              <a:t>     role: frontend</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ingress:</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 from:</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 ipBlock:</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a:t>
            </a:r>
            <a:r>
              <a:rPr lang="en-US" sz="1400" dirty="0">
                <a:solidFill>
                  <a:srgbClr val="FF9900"/>
                </a:solidFill>
                <a:latin typeface="Consolas" panose="020B0609020204030204" pitchFamily="49" charset="0"/>
                <a:ea typeface="Amazon Ember" panose="020B0603020204020204" pitchFamily="34" charset="0"/>
                <a:cs typeface="Consolas" panose="020B0609020204030204" pitchFamily="49" charset="0"/>
              </a:rPr>
              <a:t>cidr: "0.0.0.0/0"</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ports:</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 protocol: TCP</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port: 80</a:t>
            </a:r>
          </a:p>
        </p:txBody>
      </p:sp>
      <p:cxnSp>
        <p:nvCxnSpPr>
          <p:cNvPr id="30" name="Straight Arrow Connector 29">
            <a:extLst>
              <a:ext uri="{FF2B5EF4-FFF2-40B4-BE49-F238E27FC236}">
                <a16:creationId xmlns:a16="http://schemas.microsoft.com/office/drawing/2014/main" id="{F13531DB-1349-6B45-801A-6AF014505941}"/>
              </a:ext>
            </a:extLst>
          </p:cNvPr>
          <p:cNvCxnSpPr/>
          <p:nvPr/>
        </p:nvCxnSpPr>
        <p:spPr>
          <a:xfrm flipH="1">
            <a:off x="5033728" y="3398012"/>
            <a:ext cx="922965" cy="15144"/>
          </a:xfrm>
          <a:prstGeom prst="straightConnector1">
            <a:avLst/>
          </a:prstGeom>
          <a:noFill/>
          <a:ln w="95250" cap="flat" cmpd="sng" algn="ctr">
            <a:solidFill>
              <a:srgbClr val="DDDDDD"/>
            </a:solidFill>
            <a:prstDash val="solid"/>
            <a:tailEnd type="triangle"/>
          </a:ln>
          <a:effectLst>
            <a:outerShdw blurRad="40000" dist="20000" dir="5400000" rotWithShape="0">
              <a:srgbClr val="000000">
                <a:alpha val="38000"/>
              </a:srgbClr>
            </a:outerShdw>
          </a:effectLst>
        </p:spPr>
      </p:cxnSp>
      <p:sp>
        <p:nvSpPr>
          <p:cNvPr id="14" name="Title 1"/>
          <p:cNvSpPr>
            <a:spLocks noGrp="1"/>
          </p:cNvSpPr>
          <p:nvPr>
            <p:ph type="title"/>
          </p:nvPr>
        </p:nvSpPr>
        <p:spPr>
          <a:xfrm>
            <a:off x="449053" y="153249"/>
            <a:ext cx="10940405" cy="726923"/>
          </a:xfrm>
        </p:spPr>
        <p:txBody>
          <a:bodyPr/>
          <a:lstStyle/>
          <a:p>
            <a:r>
              <a:rPr lang="en-AU" b="0" dirty="0">
                <a:latin typeface="Amazon Ember Light" panose="020B0403020204020204" pitchFamily="34" charset="0"/>
                <a:ea typeface="Amazon Ember Light" panose="020B0403020204020204" pitchFamily="34" charset="0"/>
                <a:cs typeface="Amazon Ember Light" panose="020B0403020204020204" pitchFamily="34" charset="0"/>
              </a:rPr>
              <a:t>Network Policies on Kubernetes</a:t>
            </a:r>
            <a:endParaRPr lang="en-US" b="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45393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FE46FFA8-37CB-FB40-B4EF-4328E407B60D}"/>
              </a:ext>
            </a:extLst>
          </p:cNvPr>
          <p:cNvSpPr/>
          <p:nvPr/>
        </p:nvSpPr>
        <p:spPr>
          <a:xfrm>
            <a:off x="397734" y="1083287"/>
            <a:ext cx="4476195" cy="4629451"/>
          </a:xfrm>
          <a:prstGeom prst="roundRect">
            <a:avLst/>
          </a:prstGeom>
          <a:solidFill>
            <a:sysClr val="windowText" lastClr="000000"/>
          </a:solidFill>
          <a:ln w="9525" cap="flat" cmpd="sng" algn="ctr">
            <a:solidFill>
              <a:srgbClr val="FFC000"/>
            </a:solidFill>
            <a:prstDash val="solid"/>
          </a:ln>
          <a:effectLst/>
        </p:spPr>
        <p:txBody>
          <a:bodyPr rtlCol="0" anchor="ctr"/>
          <a:lstStyle/>
          <a:p>
            <a:pPr algn="ctr" defTabSz="609561">
              <a:defRPr/>
            </a:pPr>
            <a:endParaRPr lang="en-AU" sz="2400" kern="0" dirty="0">
              <a:solidFill>
                <a:prstClr val="white"/>
              </a:solidFill>
              <a:latin typeface="Arial"/>
            </a:endParaRPr>
          </a:p>
        </p:txBody>
      </p:sp>
      <p:pic>
        <p:nvPicPr>
          <p:cNvPr id="21" name="Picture 20">
            <a:extLst>
              <a:ext uri="{FF2B5EF4-FFF2-40B4-BE49-F238E27FC236}">
                <a16:creationId xmlns:a16="http://schemas.microsoft.com/office/drawing/2014/main" id="{D4F55B9C-CC6A-584D-BB82-26B16EB36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37" y="1773728"/>
            <a:ext cx="984258" cy="1133388"/>
          </a:xfrm>
          <a:prstGeom prst="rect">
            <a:avLst/>
          </a:prstGeom>
        </p:spPr>
      </p:pic>
      <p:pic>
        <p:nvPicPr>
          <p:cNvPr id="22" name="Picture 21">
            <a:extLst>
              <a:ext uri="{FF2B5EF4-FFF2-40B4-BE49-F238E27FC236}">
                <a16:creationId xmlns:a16="http://schemas.microsoft.com/office/drawing/2014/main" id="{5856A696-EB71-3E4D-8002-00DE9590C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568" y="1773728"/>
            <a:ext cx="952809" cy="1097175"/>
          </a:xfrm>
          <a:prstGeom prst="rect">
            <a:avLst/>
          </a:prstGeom>
        </p:spPr>
      </p:pic>
      <p:pic>
        <p:nvPicPr>
          <p:cNvPr id="23" name="Picture 22">
            <a:extLst>
              <a:ext uri="{FF2B5EF4-FFF2-40B4-BE49-F238E27FC236}">
                <a16:creationId xmlns:a16="http://schemas.microsoft.com/office/drawing/2014/main" id="{6D0896C8-CA39-AE4A-9F13-531FCAEB1F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8582" y="3739021"/>
            <a:ext cx="974504" cy="1122155"/>
          </a:xfrm>
          <a:prstGeom prst="rect">
            <a:avLst/>
          </a:prstGeom>
        </p:spPr>
      </p:pic>
      <p:sp>
        <p:nvSpPr>
          <p:cNvPr id="24" name="TextBox 23">
            <a:extLst>
              <a:ext uri="{FF2B5EF4-FFF2-40B4-BE49-F238E27FC236}">
                <a16:creationId xmlns:a16="http://schemas.microsoft.com/office/drawing/2014/main" id="{E9A2532F-C888-7840-9B92-60EC31C3D255}"/>
              </a:ext>
            </a:extLst>
          </p:cNvPr>
          <p:cNvSpPr txBox="1"/>
          <p:nvPr/>
        </p:nvSpPr>
        <p:spPr>
          <a:xfrm>
            <a:off x="1519182" y="4861175"/>
            <a:ext cx="2233304"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Frontend</a:t>
            </a:r>
          </a:p>
        </p:txBody>
      </p:sp>
      <p:sp>
        <p:nvSpPr>
          <p:cNvPr id="25" name="TextBox 24">
            <a:extLst>
              <a:ext uri="{FF2B5EF4-FFF2-40B4-BE49-F238E27FC236}">
                <a16:creationId xmlns:a16="http://schemas.microsoft.com/office/drawing/2014/main" id="{6A27A8F6-5724-7B40-B9F0-421829813D71}"/>
              </a:ext>
            </a:extLst>
          </p:cNvPr>
          <p:cNvSpPr txBox="1"/>
          <p:nvPr/>
        </p:nvSpPr>
        <p:spPr>
          <a:xfrm>
            <a:off x="884943" y="2849797"/>
            <a:ext cx="1144865"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a:t>
            </a:r>
          </a:p>
        </p:txBody>
      </p:sp>
      <p:sp>
        <p:nvSpPr>
          <p:cNvPr id="26" name="TextBox 25">
            <a:extLst>
              <a:ext uri="{FF2B5EF4-FFF2-40B4-BE49-F238E27FC236}">
                <a16:creationId xmlns:a16="http://schemas.microsoft.com/office/drawing/2014/main" id="{D4BE10D1-5552-D24C-B4CC-623C6BE21455}"/>
              </a:ext>
            </a:extLst>
          </p:cNvPr>
          <p:cNvSpPr txBox="1"/>
          <p:nvPr/>
        </p:nvSpPr>
        <p:spPr>
          <a:xfrm>
            <a:off x="3190785" y="2848745"/>
            <a:ext cx="1308371"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Dogs</a:t>
            </a:r>
          </a:p>
        </p:txBody>
      </p:sp>
      <p:pic>
        <p:nvPicPr>
          <p:cNvPr id="27" name="Picture 26">
            <a:extLst>
              <a:ext uri="{FF2B5EF4-FFF2-40B4-BE49-F238E27FC236}">
                <a16:creationId xmlns:a16="http://schemas.microsoft.com/office/drawing/2014/main" id="{D9BD87B8-F691-3F45-8F49-E4801EFF2D8D}"/>
              </a:ext>
            </a:extLst>
          </p:cNvPr>
          <p:cNvPicPr>
            <a:picLocks noChangeAspect="1"/>
          </p:cNvPicPr>
          <p:nvPr/>
        </p:nvPicPr>
        <p:blipFill>
          <a:blip r:embed="rId6"/>
          <a:stretch>
            <a:fillRect/>
          </a:stretch>
        </p:blipFill>
        <p:spPr>
          <a:xfrm>
            <a:off x="5956693" y="450412"/>
            <a:ext cx="5895204" cy="5895204"/>
          </a:xfrm>
          <a:prstGeom prst="rect">
            <a:avLst/>
          </a:prstGeom>
        </p:spPr>
      </p:pic>
      <p:sp>
        <p:nvSpPr>
          <p:cNvPr id="28" name="Rectangle 27">
            <a:extLst>
              <a:ext uri="{FF2B5EF4-FFF2-40B4-BE49-F238E27FC236}">
                <a16:creationId xmlns:a16="http://schemas.microsoft.com/office/drawing/2014/main" id="{E52CD492-6EF5-0147-A765-B03EE5FC9032}"/>
              </a:ext>
            </a:extLst>
          </p:cNvPr>
          <p:cNvSpPr/>
          <p:nvPr/>
        </p:nvSpPr>
        <p:spPr>
          <a:xfrm>
            <a:off x="6192571" y="1707376"/>
            <a:ext cx="5441133" cy="3733758"/>
          </a:xfrm>
          <a:prstGeom prst="rect">
            <a:avLst/>
          </a:prstGeom>
          <a:solidFill>
            <a:srgbClr val="4D4D4D">
              <a:lumMod val="50000"/>
            </a:srgbClr>
          </a:solidFill>
          <a:ln w="9525" cap="flat" cmpd="sng" algn="ctr">
            <a:noFill/>
            <a:prstDash val="solid"/>
          </a:ln>
          <a:effectLst/>
        </p:spPr>
        <p:txBody>
          <a:bodyPr rtlCol="0" anchor="ctr"/>
          <a:lstStyle/>
          <a:p>
            <a:pPr algn="ctr" defTabSz="609561">
              <a:defRPr/>
            </a:pPr>
            <a:endParaRPr lang="en-AU" sz="2400" kern="0" dirty="0">
              <a:solidFill>
                <a:prstClr val="white"/>
              </a:solidFill>
              <a:latin typeface="Arial"/>
            </a:endParaRPr>
          </a:p>
        </p:txBody>
      </p:sp>
      <p:sp>
        <p:nvSpPr>
          <p:cNvPr id="29" name="TextBox 28">
            <a:extLst>
              <a:ext uri="{FF2B5EF4-FFF2-40B4-BE49-F238E27FC236}">
                <a16:creationId xmlns:a16="http://schemas.microsoft.com/office/drawing/2014/main" id="{72F4D935-20D1-AD45-AE41-90793BA654CB}"/>
              </a:ext>
            </a:extLst>
          </p:cNvPr>
          <p:cNvSpPr txBox="1"/>
          <p:nvPr/>
        </p:nvSpPr>
        <p:spPr>
          <a:xfrm>
            <a:off x="1412427" y="1066727"/>
            <a:ext cx="2502608" cy="646331"/>
          </a:xfrm>
          <a:prstGeom prst="rect">
            <a:avLst/>
          </a:prstGeom>
          <a:noFill/>
        </p:spPr>
        <p:txBody>
          <a:bodyPr wrap="none" rtlCol="0">
            <a:spAutoFit/>
          </a:bodyPr>
          <a:lstStyle/>
          <a:p>
            <a:pPr algn="ctr" defTabSz="609561"/>
            <a:r>
              <a:rPr lang="en-AU"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catsndogs-namespace</a:t>
            </a:r>
          </a:p>
          <a:p>
            <a:pPr algn="ctr" defTabSz="609561"/>
            <a:endParaRPr lang="en-AU"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29">
            <a:extLst>
              <a:ext uri="{FF2B5EF4-FFF2-40B4-BE49-F238E27FC236}">
                <a16:creationId xmlns:a16="http://schemas.microsoft.com/office/drawing/2014/main" id="{6B074C84-E0B3-614C-BCEF-4BCD769B51BA}"/>
              </a:ext>
            </a:extLst>
          </p:cNvPr>
          <p:cNvSpPr txBox="1"/>
          <p:nvPr/>
        </p:nvSpPr>
        <p:spPr>
          <a:xfrm>
            <a:off x="6426041" y="1854361"/>
            <a:ext cx="4981327" cy="3323987"/>
          </a:xfrm>
          <a:prstGeom prst="rect">
            <a:avLst/>
          </a:prstGeom>
          <a:noFill/>
        </p:spPr>
        <p:txBody>
          <a:bodyPr wrap="square" rtlCol="0">
            <a:spAutoFit/>
          </a:bodyPr>
          <a:lstStyle/>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apiVersion: extensions/v1beta1</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kind: NetworkPolicy</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metadata:</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name: public-to-frontend</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spec:</a:t>
            </a:r>
          </a:p>
          <a:p>
            <a:pPr defTabSz="609561"/>
            <a:r>
              <a:rPr lang="en-US" sz="1400" dirty="0">
                <a:solidFill>
                  <a:srgbClr val="FF9900"/>
                </a:solidFill>
                <a:latin typeface="Consolas" panose="020B0609020204030204" pitchFamily="49" charset="0"/>
                <a:ea typeface="Amazon Ember" panose="020B0603020204020204" pitchFamily="34" charset="0"/>
                <a:cs typeface="Consolas" panose="020B0609020204030204" pitchFamily="49" charset="0"/>
              </a:rPr>
              <a:t> podSelector:</a:t>
            </a:r>
          </a:p>
          <a:p>
            <a:pPr defTabSz="609561"/>
            <a:r>
              <a:rPr lang="en-US" sz="1400" dirty="0">
                <a:solidFill>
                  <a:srgbClr val="FF9900"/>
                </a:solidFill>
                <a:latin typeface="Consolas" panose="020B0609020204030204" pitchFamily="49" charset="0"/>
                <a:ea typeface="Amazon Ember" panose="020B0603020204020204" pitchFamily="34" charset="0"/>
                <a:cs typeface="Consolas" panose="020B0609020204030204" pitchFamily="49" charset="0"/>
              </a:rPr>
              <a:t>   matchLabels:</a:t>
            </a:r>
          </a:p>
          <a:p>
            <a:pPr defTabSz="609561"/>
            <a:r>
              <a:rPr lang="en-US" sz="1400" dirty="0">
                <a:solidFill>
                  <a:srgbClr val="FF9900"/>
                </a:solidFill>
                <a:latin typeface="Consolas" panose="020B0609020204030204" pitchFamily="49" charset="0"/>
                <a:ea typeface="Amazon Ember" panose="020B0603020204020204" pitchFamily="34" charset="0"/>
                <a:cs typeface="Consolas" panose="020B0609020204030204" pitchFamily="49" charset="0"/>
              </a:rPr>
              <a:t>     role: frontend</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ingress:</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 from:</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 ipBlock:</a:t>
            </a:r>
          </a:p>
          <a:p>
            <a:pPr defTabSz="609561"/>
            <a:r>
              <a:rPr lang="en-US" sz="1400" dirty="0">
                <a:solidFill>
                  <a:srgbClr val="FF9900"/>
                </a:solidFill>
                <a:latin typeface="Consolas" panose="020B0609020204030204" pitchFamily="49" charset="0"/>
                <a:ea typeface="Amazon Ember" panose="020B0603020204020204" pitchFamily="34" charset="0"/>
                <a:cs typeface="Consolas" panose="020B0609020204030204" pitchFamily="49" charset="0"/>
              </a:rPr>
              <a:t>       cidr: "0.0.0.0/0"</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ports:</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 protocol: TCP</a:t>
            </a:r>
          </a:p>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     port: 80</a:t>
            </a:r>
          </a:p>
        </p:txBody>
      </p:sp>
      <p:cxnSp>
        <p:nvCxnSpPr>
          <p:cNvPr id="31" name="Straight Arrow Connector 30">
            <a:extLst>
              <a:ext uri="{FF2B5EF4-FFF2-40B4-BE49-F238E27FC236}">
                <a16:creationId xmlns:a16="http://schemas.microsoft.com/office/drawing/2014/main" id="{89ED96F4-67CA-2B4C-8CA5-DB4467793422}"/>
              </a:ext>
            </a:extLst>
          </p:cNvPr>
          <p:cNvCxnSpPr/>
          <p:nvPr/>
        </p:nvCxnSpPr>
        <p:spPr>
          <a:xfrm flipH="1">
            <a:off x="5033728" y="3398012"/>
            <a:ext cx="922965" cy="15144"/>
          </a:xfrm>
          <a:prstGeom prst="straightConnector1">
            <a:avLst/>
          </a:prstGeom>
          <a:noFill/>
          <a:ln w="95250" cap="flat" cmpd="sng" algn="ctr">
            <a:solidFill>
              <a:srgbClr val="DDDDDD"/>
            </a:solidFill>
            <a:prstDash val="solid"/>
            <a:tailEnd type="triangle"/>
          </a:ln>
          <a:effectLst>
            <a:outerShdw blurRad="40000" dist="20000" dir="5400000" rotWithShape="0">
              <a:srgbClr val="000000">
                <a:alpha val="38000"/>
              </a:srgbClr>
            </a:outerShdw>
          </a:effectLst>
        </p:spPr>
      </p:cxnSp>
      <p:cxnSp>
        <p:nvCxnSpPr>
          <p:cNvPr id="32" name="Straight Arrow Connector 31">
            <a:extLst>
              <a:ext uri="{FF2B5EF4-FFF2-40B4-BE49-F238E27FC236}">
                <a16:creationId xmlns:a16="http://schemas.microsoft.com/office/drawing/2014/main" id="{0499B59D-80C1-8B4D-BAA6-F546E0A04973}"/>
              </a:ext>
            </a:extLst>
          </p:cNvPr>
          <p:cNvCxnSpPr>
            <a:cxnSpLocks/>
          </p:cNvCxnSpPr>
          <p:nvPr/>
        </p:nvCxnSpPr>
        <p:spPr>
          <a:xfrm flipH="1" flipV="1">
            <a:off x="2626324" y="5251968"/>
            <a:ext cx="2" cy="879640"/>
          </a:xfrm>
          <a:prstGeom prst="straightConnector1">
            <a:avLst/>
          </a:prstGeom>
          <a:noFill/>
          <a:ln w="95250" cap="flat" cmpd="sng" algn="ctr">
            <a:solidFill>
              <a:srgbClr val="DDDDDD"/>
            </a:solidFill>
            <a:prstDash val="solid"/>
            <a:tailEnd type="triangle"/>
          </a:ln>
          <a:effectLst>
            <a:outerShdw blurRad="40000" dist="20000" dir="5400000" rotWithShape="0">
              <a:srgbClr val="000000">
                <a:alpha val="38000"/>
              </a:srgbClr>
            </a:outerShdw>
          </a:effectLst>
        </p:spPr>
      </p:cxnSp>
      <p:sp>
        <p:nvSpPr>
          <p:cNvPr id="15" name="Title 1"/>
          <p:cNvSpPr>
            <a:spLocks noGrp="1"/>
          </p:cNvSpPr>
          <p:nvPr>
            <p:ph type="title"/>
          </p:nvPr>
        </p:nvSpPr>
        <p:spPr>
          <a:xfrm>
            <a:off x="449053" y="153249"/>
            <a:ext cx="10940405" cy="726923"/>
          </a:xfrm>
        </p:spPr>
        <p:txBody>
          <a:bodyPr/>
          <a:lstStyle/>
          <a:p>
            <a:r>
              <a:rPr lang="en-AU" b="0" dirty="0">
                <a:latin typeface="Amazon Ember Light" panose="020B0403020204020204" pitchFamily="34" charset="0"/>
                <a:ea typeface="Amazon Ember Light" panose="020B0403020204020204" pitchFamily="34" charset="0"/>
                <a:cs typeface="Amazon Ember Light" panose="020B0403020204020204" pitchFamily="34" charset="0"/>
              </a:rPr>
              <a:t>Network Policies on Kubernetes</a:t>
            </a:r>
            <a:endParaRPr lang="en-US" b="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89047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EE8372DC-7C70-3644-A28E-132B25A6B163}"/>
              </a:ext>
            </a:extLst>
          </p:cNvPr>
          <p:cNvSpPr/>
          <p:nvPr/>
        </p:nvSpPr>
        <p:spPr>
          <a:xfrm>
            <a:off x="397734" y="1083287"/>
            <a:ext cx="4476195" cy="4629451"/>
          </a:xfrm>
          <a:prstGeom prst="roundRect">
            <a:avLst/>
          </a:prstGeom>
          <a:solidFill>
            <a:sysClr val="windowText" lastClr="000000"/>
          </a:solidFill>
          <a:ln w="9525" cap="flat" cmpd="sng" algn="ctr">
            <a:solidFill>
              <a:srgbClr val="FFC000"/>
            </a:solidFill>
            <a:prstDash val="solid"/>
          </a:ln>
          <a:effectLst/>
        </p:spPr>
        <p:txBody>
          <a:bodyPr rtlCol="0" anchor="ctr"/>
          <a:lstStyle/>
          <a:p>
            <a:pPr algn="ctr" defTabSz="609561">
              <a:defRPr/>
            </a:pPr>
            <a:endParaRPr lang="en-AU" sz="2400" kern="0" dirty="0">
              <a:solidFill>
                <a:prstClr val="white"/>
              </a:solidFill>
              <a:latin typeface="Arial"/>
            </a:endParaRPr>
          </a:p>
        </p:txBody>
      </p:sp>
      <p:pic>
        <p:nvPicPr>
          <p:cNvPr id="27" name="Picture 26">
            <a:extLst>
              <a:ext uri="{FF2B5EF4-FFF2-40B4-BE49-F238E27FC236}">
                <a16:creationId xmlns:a16="http://schemas.microsoft.com/office/drawing/2014/main" id="{6179C86D-9907-3F49-A71E-54F1AF7C7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737" y="1773728"/>
            <a:ext cx="984258" cy="1133388"/>
          </a:xfrm>
          <a:prstGeom prst="rect">
            <a:avLst/>
          </a:prstGeom>
        </p:spPr>
      </p:pic>
      <p:pic>
        <p:nvPicPr>
          <p:cNvPr id="28" name="Picture 27">
            <a:extLst>
              <a:ext uri="{FF2B5EF4-FFF2-40B4-BE49-F238E27FC236}">
                <a16:creationId xmlns:a16="http://schemas.microsoft.com/office/drawing/2014/main" id="{F3146386-8097-644E-BE5D-6B6D20430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568" y="1773728"/>
            <a:ext cx="952809" cy="1097175"/>
          </a:xfrm>
          <a:prstGeom prst="rect">
            <a:avLst/>
          </a:prstGeom>
        </p:spPr>
      </p:pic>
      <p:pic>
        <p:nvPicPr>
          <p:cNvPr id="29" name="Picture 28">
            <a:extLst>
              <a:ext uri="{FF2B5EF4-FFF2-40B4-BE49-F238E27FC236}">
                <a16:creationId xmlns:a16="http://schemas.microsoft.com/office/drawing/2014/main" id="{E5CB7744-4AB4-C44E-88D9-B57C36D792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8582" y="3739021"/>
            <a:ext cx="974504" cy="1122155"/>
          </a:xfrm>
          <a:prstGeom prst="rect">
            <a:avLst/>
          </a:prstGeom>
        </p:spPr>
      </p:pic>
      <p:sp>
        <p:nvSpPr>
          <p:cNvPr id="30" name="TextBox 29">
            <a:extLst>
              <a:ext uri="{FF2B5EF4-FFF2-40B4-BE49-F238E27FC236}">
                <a16:creationId xmlns:a16="http://schemas.microsoft.com/office/drawing/2014/main" id="{A2D6DC40-047A-F64E-9639-D085FA2DEB2E}"/>
              </a:ext>
            </a:extLst>
          </p:cNvPr>
          <p:cNvSpPr txBox="1"/>
          <p:nvPr/>
        </p:nvSpPr>
        <p:spPr>
          <a:xfrm>
            <a:off x="1519182" y="4861175"/>
            <a:ext cx="2233304"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Frontend</a:t>
            </a:r>
          </a:p>
        </p:txBody>
      </p:sp>
      <p:sp>
        <p:nvSpPr>
          <p:cNvPr id="31" name="TextBox 30">
            <a:extLst>
              <a:ext uri="{FF2B5EF4-FFF2-40B4-BE49-F238E27FC236}">
                <a16:creationId xmlns:a16="http://schemas.microsoft.com/office/drawing/2014/main" id="{CA3D0BC0-CA9C-0A43-BD6C-4668E39CECC7}"/>
              </a:ext>
            </a:extLst>
          </p:cNvPr>
          <p:cNvSpPr txBox="1"/>
          <p:nvPr/>
        </p:nvSpPr>
        <p:spPr>
          <a:xfrm>
            <a:off x="884943" y="2849797"/>
            <a:ext cx="1144865"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a:t>
            </a:r>
          </a:p>
        </p:txBody>
      </p:sp>
      <p:sp>
        <p:nvSpPr>
          <p:cNvPr id="32" name="TextBox 31">
            <a:extLst>
              <a:ext uri="{FF2B5EF4-FFF2-40B4-BE49-F238E27FC236}">
                <a16:creationId xmlns:a16="http://schemas.microsoft.com/office/drawing/2014/main" id="{9BC8EEFB-6A3C-9544-84C0-CF974B01F734}"/>
              </a:ext>
            </a:extLst>
          </p:cNvPr>
          <p:cNvSpPr txBox="1"/>
          <p:nvPr/>
        </p:nvSpPr>
        <p:spPr>
          <a:xfrm>
            <a:off x="3190785" y="2848745"/>
            <a:ext cx="1308371" cy="683264"/>
          </a:xfrm>
          <a:prstGeom prst="rect">
            <a:avLst/>
          </a:prstGeom>
          <a:noFill/>
        </p:spPr>
        <p:txBody>
          <a:bodyPr wrap="none" rtlCol="0">
            <a:spAutoFit/>
          </a:bodyPr>
          <a:lstStyle/>
          <a:p>
            <a:pPr algn="ctr" defTabSz="609561"/>
            <a:r>
              <a:rPr lang="en-AU" sz="384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Dogs</a:t>
            </a:r>
          </a:p>
        </p:txBody>
      </p:sp>
      <p:pic>
        <p:nvPicPr>
          <p:cNvPr id="33" name="Picture 32">
            <a:extLst>
              <a:ext uri="{FF2B5EF4-FFF2-40B4-BE49-F238E27FC236}">
                <a16:creationId xmlns:a16="http://schemas.microsoft.com/office/drawing/2014/main" id="{99A0BC34-DC27-7D4F-BFA1-283A99282221}"/>
              </a:ext>
            </a:extLst>
          </p:cNvPr>
          <p:cNvPicPr>
            <a:picLocks noChangeAspect="1"/>
          </p:cNvPicPr>
          <p:nvPr/>
        </p:nvPicPr>
        <p:blipFill>
          <a:blip r:embed="rId6"/>
          <a:stretch>
            <a:fillRect/>
          </a:stretch>
        </p:blipFill>
        <p:spPr>
          <a:xfrm>
            <a:off x="5956694" y="450410"/>
            <a:ext cx="5895204" cy="5895204"/>
          </a:xfrm>
          <a:prstGeom prst="rect">
            <a:avLst/>
          </a:prstGeom>
        </p:spPr>
      </p:pic>
      <p:sp>
        <p:nvSpPr>
          <p:cNvPr id="34" name="Rectangle 33">
            <a:extLst>
              <a:ext uri="{FF2B5EF4-FFF2-40B4-BE49-F238E27FC236}">
                <a16:creationId xmlns:a16="http://schemas.microsoft.com/office/drawing/2014/main" id="{D4A94548-1F7F-1F4A-B22D-60A2EBA3E682}"/>
              </a:ext>
            </a:extLst>
          </p:cNvPr>
          <p:cNvSpPr/>
          <p:nvPr/>
        </p:nvSpPr>
        <p:spPr>
          <a:xfrm>
            <a:off x="6192571" y="1707376"/>
            <a:ext cx="5441133" cy="3733758"/>
          </a:xfrm>
          <a:prstGeom prst="rect">
            <a:avLst/>
          </a:prstGeom>
          <a:solidFill>
            <a:srgbClr val="4D4D4D">
              <a:lumMod val="50000"/>
            </a:srgbClr>
          </a:solidFill>
          <a:ln w="9525" cap="flat" cmpd="sng" algn="ctr">
            <a:noFill/>
            <a:prstDash val="solid"/>
          </a:ln>
          <a:effectLst/>
        </p:spPr>
        <p:txBody>
          <a:bodyPr rtlCol="0" anchor="ctr"/>
          <a:lstStyle/>
          <a:p>
            <a:pPr algn="ctr" defTabSz="609561">
              <a:defRPr/>
            </a:pPr>
            <a:endParaRPr lang="en-AU" sz="2400" kern="0" dirty="0">
              <a:solidFill>
                <a:prstClr val="white"/>
              </a:solidFill>
              <a:latin typeface="Arial"/>
            </a:endParaRPr>
          </a:p>
        </p:txBody>
      </p:sp>
      <p:sp>
        <p:nvSpPr>
          <p:cNvPr id="35" name="TextBox 34">
            <a:extLst>
              <a:ext uri="{FF2B5EF4-FFF2-40B4-BE49-F238E27FC236}">
                <a16:creationId xmlns:a16="http://schemas.microsoft.com/office/drawing/2014/main" id="{CF7ECA6E-33BE-3D4F-A056-E36B86005620}"/>
              </a:ext>
            </a:extLst>
          </p:cNvPr>
          <p:cNvSpPr txBox="1"/>
          <p:nvPr/>
        </p:nvSpPr>
        <p:spPr>
          <a:xfrm>
            <a:off x="1412427" y="1066727"/>
            <a:ext cx="2502608" cy="646331"/>
          </a:xfrm>
          <a:prstGeom prst="rect">
            <a:avLst/>
          </a:prstGeom>
          <a:noFill/>
        </p:spPr>
        <p:txBody>
          <a:bodyPr wrap="none" rtlCol="0">
            <a:spAutoFit/>
          </a:bodyPr>
          <a:lstStyle/>
          <a:p>
            <a:pPr algn="ctr" defTabSz="609561"/>
            <a:r>
              <a:rPr lang="en-AU"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catsndogs-namespace</a:t>
            </a:r>
          </a:p>
          <a:p>
            <a:pPr algn="ctr" defTabSz="609561"/>
            <a:endParaRPr lang="en-AU"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6" name="Straight Arrow Connector 35">
            <a:extLst>
              <a:ext uri="{FF2B5EF4-FFF2-40B4-BE49-F238E27FC236}">
                <a16:creationId xmlns:a16="http://schemas.microsoft.com/office/drawing/2014/main" id="{E511B54B-F083-3E44-A37C-CDEA28A4357F}"/>
              </a:ext>
            </a:extLst>
          </p:cNvPr>
          <p:cNvCxnSpPr/>
          <p:nvPr/>
        </p:nvCxnSpPr>
        <p:spPr>
          <a:xfrm flipH="1">
            <a:off x="5033728" y="3398012"/>
            <a:ext cx="922965" cy="15144"/>
          </a:xfrm>
          <a:prstGeom prst="straightConnector1">
            <a:avLst/>
          </a:prstGeom>
          <a:noFill/>
          <a:ln w="95250" cap="flat" cmpd="sng" algn="ctr">
            <a:solidFill>
              <a:srgbClr val="DDDDDD"/>
            </a:solidFill>
            <a:prstDash val="solid"/>
            <a:tailEnd type="triangle"/>
          </a:ln>
          <a:effectLst>
            <a:outerShdw blurRad="40000" dist="20000" dir="5400000" rotWithShape="0">
              <a:srgbClr val="000000">
                <a:alpha val="38000"/>
              </a:srgbClr>
            </a:outerShdw>
          </a:effectLst>
        </p:spPr>
      </p:cxnSp>
      <p:cxnSp>
        <p:nvCxnSpPr>
          <p:cNvPr id="37" name="Straight Arrow Connector 36">
            <a:extLst>
              <a:ext uri="{FF2B5EF4-FFF2-40B4-BE49-F238E27FC236}">
                <a16:creationId xmlns:a16="http://schemas.microsoft.com/office/drawing/2014/main" id="{E10ABE6C-14C7-024D-BE15-31523C7C481C}"/>
              </a:ext>
            </a:extLst>
          </p:cNvPr>
          <p:cNvCxnSpPr>
            <a:cxnSpLocks/>
          </p:cNvCxnSpPr>
          <p:nvPr/>
        </p:nvCxnSpPr>
        <p:spPr>
          <a:xfrm flipH="1" flipV="1">
            <a:off x="2626324" y="5251968"/>
            <a:ext cx="2" cy="879640"/>
          </a:xfrm>
          <a:prstGeom prst="straightConnector1">
            <a:avLst/>
          </a:prstGeom>
          <a:noFill/>
          <a:ln w="95250" cap="flat" cmpd="sng" algn="ctr">
            <a:solidFill>
              <a:srgbClr val="DDDDDD"/>
            </a:solidFill>
            <a:prstDash val="solid"/>
            <a:tailEnd type="triangle"/>
          </a:ln>
          <a:effectLst>
            <a:outerShdw blurRad="40000" dist="20000" dir="5400000" rotWithShape="0">
              <a:srgbClr val="000000">
                <a:alpha val="38000"/>
              </a:srgbClr>
            </a:outerShdw>
          </a:effectLst>
        </p:spPr>
      </p:cxnSp>
      <p:sp>
        <p:nvSpPr>
          <p:cNvPr id="38" name="TextBox 37">
            <a:extLst>
              <a:ext uri="{FF2B5EF4-FFF2-40B4-BE49-F238E27FC236}">
                <a16:creationId xmlns:a16="http://schemas.microsoft.com/office/drawing/2014/main" id="{FCFD731E-8AD3-6242-B932-A153AB5CF4EC}"/>
              </a:ext>
            </a:extLst>
          </p:cNvPr>
          <p:cNvSpPr txBox="1"/>
          <p:nvPr/>
        </p:nvSpPr>
        <p:spPr>
          <a:xfrm>
            <a:off x="6426040" y="1804538"/>
            <a:ext cx="4955645" cy="3754874"/>
          </a:xfrm>
          <a:prstGeom prst="rect">
            <a:avLst/>
          </a:prstGeom>
          <a:noFill/>
        </p:spPr>
        <p:txBody>
          <a:bodyPr wrap="square" rtlCol="0">
            <a:spAutoFit/>
          </a:bodyPr>
          <a:lstStyle/>
          <a:p>
            <a:pPr defTabSz="609561"/>
            <a:r>
              <a:rPr lang="en-US" sz="1400" dirty="0">
                <a:solidFill>
                  <a:srgbClr val="FFFFFF"/>
                </a:solidFill>
                <a:latin typeface="Consolas" panose="020B0609020204030204" pitchFamily="49" charset="0"/>
                <a:ea typeface="Amazon Ember" panose="020B0603020204020204" pitchFamily="34" charset="0"/>
                <a:cs typeface="Consolas" panose="020B0609020204030204" pitchFamily="49" charset="0"/>
              </a:rPr>
              <a:t>apiVersion: extensions/v1beta1</a:t>
            </a:r>
            <a:endParaRPr lang="en-US" sz="1400" dirty="0">
              <a:solidFill>
                <a:srgbClr val="FFFFFF"/>
              </a:solidFill>
              <a:latin typeface="Consolas" panose="020B0609020204030204" pitchFamily="49" charset="0"/>
              <a:cs typeface="Consolas" panose="020B0609020204030204" pitchFamily="49" charset="0"/>
            </a:endParaRPr>
          </a:p>
          <a:p>
            <a:pPr defTabSz="609561"/>
            <a:r>
              <a:rPr lang="en-US" sz="1400" dirty="0">
                <a:solidFill>
                  <a:srgbClr val="FFFFFF"/>
                </a:solidFill>
                <a:latin typeface="Consolas" panose="020B0609020204030204" pitchFamily="49" charset="0"/>
                <a:cs typeface="Consolas" panose="020B0609020204030204" pitchFamily="49" charset="0"/>
              </a:rPr>
              <a:t>kind: NetworkPolicy</a:t>
            </a:r>
          </a:p>
          <a:p>
            <a:pPr defTabSz="609561"/>
            <a:r>
              <a:rPr lang="en-US" sz="1400" dirty="0">
                <a:solidFill>
                  <a:srgbClr val="FFFFFF"/>
                </a:solidFill>
                <a:latin typeface="Consolas" panose="020B0609020204030204" pitchFamily="49" charset="0"/>
                <a:cs typeface="Consolas" panose="020B0609020204030204" pitchFamily="49" charset="0"/>
              </a:rPr>
              <a:t>metadata:</a:t>
            </a:r>
          </a:p>
          <a:p>
            <a:pPr defTabSz="609561"/>
            <a:r>
              <a:rPr lang="en-US" sz="1400" dirty="0">
                <a:solidFill>
                  <a:srgbClr val="FFFFFF"/>
                </a:solidFill>
                <a:latin typeface="Consolas" panose="020B0609020204030204" pitchFamily="49" charset="0"/>
                <a:cs typeface="Consolas" panose="020B0609020204030204" pitchFamily="49" charset="0"/>
              </a:rPr>
              <a:t> name: frontend-to-cats</a:t>
            </a:r>
          </a:p>
          <a:p>
            <a:pPr defTabSz="609561"/>
            <a:r>
              <a:rPr lang="en-US" sz="1400" dirty="0">
                <a:solidFill>
                  <a:srgbClr val="FFFFFF"/>
                </a:solidFill>
                <a:latin typeface="Consolas" panose="020B0609020204030204" pitchFamily="49" charset="0"/>
                <a:cs typeface="Consolas" panose="020B0609020204030204" pitchFamily="49" charset="0"/>
              </a:rPr>
              <a:t>spec:</a:t>
            </a:r>
          </a:p>
          <a:p>
            <a:pPr defTabSz="609561"/>
            <a:r>
              <a:rPr lang="en-US" sz="1400" dirty="0">
                <a:solidFill>
                  <a:srgbClr val="FF9900"/>
                </a:solidFill>
                <a:latin typeface="Consolas" panose="020B0609020204030204" pitchFamily="49" charset="0"/>
                <a:cs typeface="Consolas" panose="020B0609020204030204" pitchFamily="49" charset="0"/>
              </a:rPr>
              <a:t> podSelector:</a:t>
            </a:r>
          </a:p>
          <a:p>
            <a:pPr defTabSz="609561"/>
            <a:r>
              <a:rPr lang="en-US" sz="1400" dirty="0">
                <a:solidFill>
                  <a:srgbClr val="FF9900"/>
                </a:solidFill>
                <a:latin typeface="Consolas" panose="020B0609020204030204" pitchFamily="49" charset="0"/>
                <a:cs typeface="Consolas" panose="020B0609020204030204" pitchFamily="49" charset="0"/>
              </a:rPr>
              <a:t>   matchLabels:</a:t>
            </a:r>
          </a:p>
          <a:p>
            <a:pPr defTabSz="609561"/>
            <a:r>
              <a:rPr lang="en-US" sz="1400" dirty="0">
                <a:solidFill>
                  <a:srgbClr val="FF9900"/>
                </a:solidFill>
                <a:latin typeface="Consolas" panose="020B0609020204030204" pitchFamily="49" charset="0"/>
                <a:cs typeface="Consolas" panose="020B0609020204030204" pitchFamily="49" charset="0"/>
              </a:rPr>
              <a:t>     role: cats</a:t>
            </a:r>
          </a:p>
          <a:p>
            <a:pPr defTabSz="609561"/>
            <a:r>
              <a:rPr lang="en-US" sz="1400" dirty="0">
                <a:solidFill>
                  <a:srgbClr val="FFFFFF"/>
                </a:solidFill>
                <a:latin typeface="Consolas" panose="020B0609020204030204" pitchFamily="49" charset="0"/>
                <a:cs typeface="Consolas" panose="020B0609020204030204" pitchFamily="49" charset="0"/>
              </a:rPr>
              <a:t> ingress:</a:t>
            </a:r>
          </a:p>
          <a:p>
            <a:pPr defTabSz="609561"/>
            <a:r>
              <a:rPr lang="en-US" sz="1400" dirty="0">
                <a:solidFill>
                  <a:srgbClr val="FFFFFF"/>
                </a:solidFill>
                <a:latin typeface="Consolas" panose="020B0609020204030204" pitchFamily="49" charset="0"/>
                <a:cs typeface="Consolas" panose="020B0609020204030204" pitchFamily="49" charset="0"/>
              </a:rPr>
              <a:t> - from:</a:t>
            </a:r>
          </a:p>
          <a:p>
            <a:pPr defTabSz="609561"/>
            <a:r>
              <a:rPr lang="en-US" sz="1400" dirty="0">
                <a:solidFill>
                  <a:srgbClr val="FF9900"/>
                </a:solidFill>
                <a:latin typeface="Consolas" panose="020B0609020204030204" pitchFamily="49" charset="0"/>
                <a:cs typeface="Consolas" panose="020B0609020204030204" pitchFamily="49" charset="0"/>
              </a:rPr>
              <a:t>   - podSelector:</a:t>
            </a:r>
          </a:p>
          <a:p>
            <a:pPr defTabSz="609561"/>
            <a:r>
              <a:rPr lang="en-US" sz="1400" dirty="0">
                <a:solidFill>
                  <a:srgbClr val="FF9900"/>
                </a:solidFill>
                <a:latin typeface="Consolas" panose="020B0609020204030204" pitchFamily="49" charset="0"/>
                <a:cs typeface="Consolas" panose="020B0609020204030204" pitchFamily="49" charset="0"/>
              </a:rPr>
              <a:t>       matchLabels:</a:t>
            </a:r>
          </a:p>
          <a:p>
            <a:pPr defTabSz="609561"/>
            <a:r>
              <a:rPr lang="en-US" sz="1400" dirty="0">
                <a:solidFill>
                  <a:srgbClr val="FF9900"/>
                </a:solidFill>
                <a:latin typeface="Consolas" panose="020B0609020204030204" pitchFamily="49" charset="0"/>
                <a:cs typeface="Consolas" panose="020B0609020204030204" pitchFamily="49" charset="0"/>
              </a:rPr>
              <a:t>         role: “frontend”</a:t>
            </a:r>
          </a:p>
          <a:p>
            <a:pPr defTabSz="609561"/>
            <a:r>
              <a:rPr lang="en-US" sz="1400" dirty="0">
                <a:solidFill>
                  <a:srgbClr val="FFFFFF"/>
                </a:solidFill>
                <a:latin typeface="Consolas" panose="020B0609020204030204" pitchFamily="49" charset="0"/>
                <a:cs typeface="Consolas" panose="020B0609020204030204" pitchFamily="49" charset="0"/>
              </a:rPr>
              <a:t>   ports:</a:t>
            </a:r>
          </a:p>
          <a:p>
            <a:pPr defTabSz="609561"/>
            <a:r>
              <a:rPr lang="en-US" sz="1400" dirty="0">
                <a:solidFill>
                  <a:srgbClr val="FFFFFF"/>
                </a:solidFill>
                <a:latin typeface="Consolas" panose="020B0609020204030204" pitchFamily="49" charset="0"/>
                <a:cs typeface="Consolas" panose="020B0609020204030204" pitchFamily="49" charset="0"/>
              </a:rPr>
              <a:t>     - protocol: TCP</a:t>
            </a:r>
          </a:p>
          <a:p>
            <a:pPr defTabSz="609561"/>
            <a:r>
              <a:rPr lang="en-US" sz="1400" dirty="0">
                <a:solidFill>
                  <a:srgbClr val="FFFFFF"/>
                </a:solidFill>
                <a:latin typeface="Consolas" panose="020B0609020204030204" pitchFamily="49" charset="0"/>
                <a:cs typeface="Consolas" panose="020B0609020204030204" pitchFamily="49" charset="0"/>
              </a:rPr>
              <a:t>       port: 80</a:t>
            </a:r>
          </a:p>
          <a:p>
            <a:pPr defTabSz="609561"/>
            <a:endParaRPr lang="en-US" sz="1400" dirty="0">
              <a:solidFill>
                <a:srgbClr val="FFFFFF"/>
              </a:solidFill>
              <a:latin typeface="Consolas" panose="020B0609020204030204" pitchFamily="49" charset="0"/>
              <a:cs typeface="Consolas" panose="020B0609020204030204" pitchFamily="49" charset="0"/>
            </a:endParaRPr>
          </a:p>
        </p:txBody>
      </p:sp>
      <p:cxnSp>
        <p:nvCxnSpPr>
          <p:cNvPr id="40" name="Straight Arrow Connector 39">
            <a:extLst>
              <a:ext uri="{FF2B5EF4-FFF2-40B4-BE49-F238E27FC236}">
                <a16:creationId xmlns:a16="http://schemas.microsoft.com/office/drawing/2014/main" id="{818F53CB-9605-BF44-B270-35C2DB167857}"/>
              </a:ext>
            </a:extLst>
          </p:cNvPr>
          <p:cNvCxnSpPr>
            <a:cxnSpLocks/>
          </p:cNvCxnSpPr>
          <p:nvPr/>
        </p:nvCxnSpPr>
        <p:spPr>
          <a:xfrm flipV="1">
            <a:off x="3156902" y="3310411"/>
            <a:ext cx="688071" cy="635509"/>
          </a:xfrm>
          <a:prstGeom prst="straightConnector1">
            <a:avLst/>
          </a:prstGeom>
          <a:noFill/>
          <a:ln w="25400" cap="flat" cmpd="sng" algn="ctr">
            <a:solidFill>
              <a:srgbClr val="DDDDDD">
                <a:alpha val="31000"/>
              </a:srgbClr>
            </a:solidFill>
            <a:prstDash val="solid"/>
            <a:tailEnd type="triangle"/>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572D93EF-6C47-9343-92F3-1225AF7C3931}"/>
              </a:ext>
            </a:extLst>
          </p:cNvPr>
          <p:cNvCxnSpPr>
            <a:cxnSpLocks/>
          </p:cNvCxnSpPr>
          <p:nvPr/>
        </p:nvCxnSpPr>
        <p:spPr>
          <a:xfrm flipH="1">
            <a:off x="1951994" y="2449063"/>
            <a:ext cx="1348665" cy="0"/>
          </a:xfrm>
          <a:prstGeom prst="straightConnector1">
            <a:avLst/>
          </a:prstGeom>
          <a:noFill/>
          <a:ln w="25400" cap="flat" cmpd="sng" algn="ctr">
            <a:solidFill>
              <a:srgbClr val="DDDDDD">
                <a:alpha val="31000"/>
              </a:srgbClr>
            </a:solidFill>
            <a:prstDash val="solid"/>
            <a:tailEnd type="triangle"/>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0AF8A0C9-CFA0-C044-87A9-532D029AACB3}"/>
              </a:ext>
            </a:extLst>
          </p:cNvPr>
          <p:cNvCxnSpPr>
            <a:cxnSpLocks/>
          </p:cNvCxnSpPr>
          <p:nvPr/>
        </p:nvCxnSpPr>
        <p:spPr>
          <a:xfrm>
            <a:off x="1850271" y="3080631"/>
            <a:ext cx="594695" cy="635178"/>
          </a:xfrm>
          <a:prstGeom prst="straightConnector1">
            <a:avLst/>
          </a:prstGeom>
          <a:noFill/>
          <a:ln w="25400" cap="flat" cmpd="sng" algn="ctr">
            <a:solidFill>
              <a:srgbClr val="DDDDDD">
                <a:alpha val="31000"/>
              </a:srgbClr>
            </a:solidFill>
            <a:prstDash val="solid"/>
            <a:tailEnd type="triangle"/>
          </a:ln>
          <a:effectLst>
            <a:outerShdw blurRad="40000" dist="20000" dir="5400000" rotWithShape="0">
              <a:srgbClr val="000000">
                <a:alpha val="38000"/>
              </a:srgbClr>
            </a:outerShdw>
          </a:effectLst>
        </p:spPr>
      </p:cxnSp>
      <p:cxnSp>
        <p:nvCxnSpPr>
          <p:cNvPr id="43" name="Straight Arrow Connector 42">
            <a:extLst>
              <a:ext uri="{FF2B5EF4-FFF2-40B4-BE49-F238E27FC236}">
                <a16:creationId xmlns:a16="http://schemas.microsoft.com/office/drawing/2014/main" id="{DB5CD9B4-5F57-8345-B8A9-936A3A7B5D47}"/>
              </a:ext>
            </a:extLst>
          </p:cNvPr>
          <p:cNvCxnSpPr>
            <a:cxnSpLocks/>
          </p:cNvCxnSpPr>
          <p:nvPr/>
        </p:nvCxnSpPr>
        <p:spPr>
          <a:xfrm flipH="1">
            <a:off x="2737486" y="3080631"/>
            <a:ext cx="664896" cy="597645"/>
          </a:xfrm>
          <a:prstGeom prst="straightConnector1">
            <a:avLst/>
          </a:prstGeom>
          <a:noFill/>
          <a:ln w="25400" cap="flat" cmpd="sng" algn="ctr">
            <a:solidFill>
              <a:srgbClr val="DDDDDD">
                <a:alpha val="31000"/>
              </a:srgbClr>
            </a:solidFill>
            <a:prstDash val="solid"/>
            <a:tailEnd type="triangle"/>
          </a:ln>
          <a:effectLst>
            <a:outerShdw blurRad="40000" dist="20000" dir="5400000" rotWithShape="0">
              <a:srgbClr val="000000">
                <a:alpha val="38000"/>
              </a:srgbClr>
            </a:outerShdw>
          </a:effectLst>
        </p:spPr>
      </p:cxnSp>
      <p:cxnSp>
        <p:nvCxnSpPr>
          <p:cNvPr id="44" name="Straight Arrow Connector 43">
            <a:extLst>
              <a:ext uri="{FF2B5EF4-FFF2-40B4-BE49-F238E27FC236}">
                <a16:creationId xmlns:a16="http://schemas.microsoft.com/office/drawing/2014/main" id="{8E3832A4-D9AD-1F4A-A518-21E05FC1A9F7}"/>
              </a:ext>
            </a:extLst>
          </p:cNvPr>
          <p:cNvCxnSpPr>
            <a:cxnSpLocks/>
          </p:cNvCxnSpPr>
          <p:nvPr/>
        </p:nvCxnSpPr>
        <p:spPr>
          <a:xfrm>
            <a:off x="1995619" y="2121629"/>
            <a:ext cx="1336224" cy="0"/>
          </a:xfrm>
          <a:prstGeom prst="straightConnector1">
            <a:avLst/>
          </a:prstGeom>
          <a:noFill/>
          <a:ln w="25400" cap="flat" cmpd="sng" algn="ctr">
            <a:solidFill>
              <a:srgbClr val="DDDDDD">
                <a:alpha val="31000"/>
              </a:srgbClr>
            </a:solidFill>
            <a:prstDash val="solid"/>
            <a:tailEnd type="triangle"/>
          </a:ln>
          <a:effectLst>
            <a:outerShdw blurRad="40000" dist="20000" dir="5400000" rotWithShape="0">
              <a:srgbClr val="000000">
                <a:alpha val="38000"/>
              </a:srgbClr>
            </a:outerShdw>
          </a:effectLst>
        </p:spPr>
      </p:cxnSp>
      <p:sp>
        <p:nvSpPr>
          <p:cNvPr id="21" name="Title 1"/>
          <p:cNvSpPr>
            <a:spLocks noGrp="1"/>
          </p:cNvSpPr>
          <p:nvPr>
            <p:ph type="title"/>
          </p:nvPr>
        </p:nvSpPr>
        <p:spPr>
          <a:xfrm>
            <a:off x="449053" y="153249"/>
            <a:ext cx="10940405" cy="726923"/>
          </a:xfrm>
        </p:spPr>
        <p:txBody>
          <a:bodyPr/>
          <a:lstStyle/>
          <a:p>
            <a:r>
              <a:rPr lang="en-AU" b="0" dirty="0">
                <a:latin typeface="Amazon Ember Light" panose="020B0403020204020204" pitchFamily="34" charset="0"/>
                <a:ea typeface="Amazon Ember Light" panose="020B0403020204020204" pitchFamily="34" charset="0"/>
                <a:cs typeface="Amazon Ember Light" panose="020B0403020204020204" pitchFamily="34" charset="0"/>
              </a:rPr>
              <a:t>Network Policies on Kubernetes</a:t>
            </a:r>
            <a:endParaRPr lang="en-US" b="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9" name="Straight Arrow Connector 38">
            <a:extLst>
              <a:ext uri="{FF2B5EF4-FFF2-40B4-BE49-F238E27FC236}">
                <a16:creationId xmlns:a16="http://schemas.microsoft.com/office/drawing/2014/main" id="{686A3D7D-653B-F44B-ACF0-4B26E3D8DA91}"/>
              </a:ext>
            </a:extLst>
          </p:cNvPr>
          <p:cNvCxnSpPr>
            <a:cxnSpLocks/>
          </p:cNvCxnSpPr>
          <p:nvPr/>
        </p:nvCxnSpPr>
        <p:spPr>
          <a:xfrm flipH="1" flipV="1">
            <a:off x="1457375" y="3311464"/>
            <a:ext cx="638378" cy="634458"/>
          </a:xfrm>
          <a:prstGeom prst="straightConnector1">
            <a:avLst/>
          </a:prstGeom>
          <a:noFill/>
          <a:ln w="25400" cap="flat" cmpd="sng" algn="ctr">
            <a:solidFill>
              <a:srgbClr val="DDDDDD"/>
            </a:solidFill>
            <a:prstDash val="solid"/>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245915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324" y="405852"/>
            <a:ext cx="8027780" cy="726923"/>
          </a:xfrm>
        </p:spPr>
        <p:txBody>
          <a:bodyPr/>
          <a:lstStyle/>
          <a:p>
            <a:r>
              <a:rPr lang="fr-FR" b="0" dirty="0">
                <a:latin typeface="Amazon Ember Light" panose="020B0403020204020204" pitchFamily="34" charset="0"/>
                <a:ea typeface="Amazon Ember Light" panose="020B0403020204020204" pitchFamily="34" charset="0"/>
                <a:cs typeface="Amazon Ember Light" panose="020B0403020204020204" pitchFamily="34" charset="0"/>
              </a:rPr>
              <a:t>Secure Cloud Edition (CE)</a:t>
            </a:r>
            <a:endParaRPr lang="en-US" b="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4" name="Picture 3">
            <a:extLst>
              <a:ext uri="{FF2B5EF4-FFF2-40B4-BE49-F238E27FC236}">
                <a16:creationId xmlns:a16="http://schemas.microsoft.com/office/drawing/2014/main" id="{7728BC00-9D9D-4777-8553-EBFD556E5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54" y="405852"/>
            <a:ext cx="2713833" cy="517185"/>
          </a:xfrm>
          <a:prstGeom prst="rect">
            <a:avLst/>
          </a:prstGeom>
        </p:spPr>
      </p:pic>
      <p:sp>
        <p:nvSpPr>
          <p:cNvPr id="5" name="Content Placeholder 2">
            <a:extLst>
              <a:ext uri="{FF2B5EF4-FFF2-40B4-BE49-F238E27FC236}">
                <a16:creationId xmlns:a16="http://schemas.microsoft.com/office/drawing/2014/main" id="{1C6F08E9-BB32-7341-B910-EFC72471103A}"/>
              </a:ext>
            </a:extLst>
          </p:cNvPr>
          <p:cNvSpPr txBox="1">
            <a:spLocks/>
          </p:cNvSpPr>
          <p:nvPr/>
        </p:nvSpPr>
        <p:spPr>
          <a:xfrm>
            <a:off x="580341" y="1177769"/>
            <a:ext cx="11167775" cy="3574278"/>
          </a:xfrm>
          <a:prstGeom prst="rect">
            <a:avLst/>
          </a:prstGeom>
        </p:spPr>
        <p:txBody>
          <a:bodyPr anchor="ct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80985">
              <a:lnSpc>
                <a:spcPct val="200000"/>
              </a:lnSpc>
            </a:pPr>
            <a:r>
              <a:rPr lang="en-AU" sz="2800" dirty="0">
                <a:solidFill>
                  <a:srgbClr val="FFFFFF"/>
                </a:solidFill>
              </a:rPr>
              <a:t>Features:</a:t>
            </a:r>
          </a:p>
          <a:p>
            <a:pPr marL="457182" indent="-457182" defTabSz="380985">
              <a:buFont typeface="Arial" panose="020B0604020202020204" pitchFamily="34" charset="0"/>
              <a:buChar char="•"/>
            </a:pPr>
            <a:r>
              <a:rPr lang="en-AU" sz="2800" dirty="0">
                <a:solidFill>
                  <a:srgbClr val="FFFFFF"/>
                </a:solidFill>
              </a:rPr>
              <a:t>Enterprise Support from Tigera</a:t>
            </a:r>
          </a:p>
          <a:p>
            <a:pPr marL="457182" indent="-457182" defTabSz="380985">
              <a:buFont typeface="Arial" panose="020B0604020202020204" pitchFamily="34" charset="0"/>
              <a:buChar char="•"/>
            </a:pPr>
            <a:r>
              <a:rPr lang="en-AU" sz="2800" dirty="0">
                <a:solidFill>
                  <a:srgbClr val="FFFFFF"/>
                </a:solidFill>
              </a:rPr>
              <a:t>Host-to-Host IPSEC Encryption</a:t>
            </a:r>
          </a:p>
          <a:p>
            <a:pPr marL="457182" indent="-457182" defTabSz="380985">
              <a:buFont typeface="Arial" panose="020B0604020202020204" pitchFamily="34" charset="0"/>
              <a:buChar char="•"/>
            </a:pPr>
            <a:r>
              <a:rPr lang="en-US" sz="2800" dirty="0">
                <a:solidFill>
                  <a:srgbClr val="FFFFFF"/>
                </a:solidFill>
              </a:rPr>
              <a:t>Flow Logs enriched with Kubernetes Workload Metadata</a:t>
            </a:r>
          </a:p>
          <a:p>
            <a:pPr marL="457182" indent="-457182" defTabSz="380985">
              <a:buFont typeface="Arial" panose="020B0604020202020204" pitchFamily="34" charset="0"/>
              <a:buChar char="•"/>
            </a:pPr>
            <a:r>
              <a:rPr lang="en-US" sz="2800" dirty="0">
                <a:solidFill>
                  <a:srgbClr val="FFFFFF"/>
                </a:solidFill>
              </a:rPr>
              <a:t>Integration between AWS Security Groups and Network Policies</a:t>
            </a:r>
          </a:p>
          <a:p>
            <a:pPr marL="457182" indent="-457182" defTabSz="380985">
              <a:lnSpc>
                <a:spcPct val="200000"/>
              </a:lnSpc>
              <a:buFont typeface="Arial" panose="020B0604020202020204" pitchFamily="34" charset="0"/>
              <a:buChar char="•"/>
            </a:pPr>
            <a:endParaRPr lang="en-AU" sz="2800" dirty="0">
              <a:solidFill>
                <a:srgbClr val="FFFFFF"/>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965" y="4043848"/>
            <a:ext cx="8810276" cy="2307295"/>
          </a:xfrm>
          <a:prstGeom prst="rect">
            <a:avLst/>
          </a:prstGeom>
        </p:spPr>
      </p:pic>
    </p:spTree>
    <p:extLst>
      <p:ext uri="{BB962C8B-B14F-4D97-AF65-F5344CB8AC3E}">
        <p14:creationId xmlns:p14="http://schemas.microsoft.com/office/powerpoint/2010/main" val="225381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C72272F-12A4-8548-A7D0-2C83FDEDA697}"/>
              </a:ext>
            </a:extLst>
          </p:cNvPr>
          <p:cNvSpPr txBox="1">
            <a:spLocks/>
          </p:cNvSpPr>
          <p:nvPr/>
        </p:nvSpPr>
        <p:spPr>
          <a:xfrm>
            <a:off x="703115" y="2084166"/>
            <a:ext cx="10940405" cy="251788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80985"/>
            <a:r>
              <a:rPr lang="en-US" sz="3200" dirty="0">
                <a:solidFill>
                  <a:srgbClr val="FF9900"/>
                </a:solidFill>
              </a:rPr>
              <a:t>Amazon Elastic Kubernetes Service (EKS) </a:t>
            </a:r>
            <a:r>
              <a:rPr lang="en-US" sz="3200" dirty="0">
                <a:solidFill>
                  <a:srgbClr val="FFFFFF"/>
                </a:solidFill>
              </a:rPr>
              <a:t>is a fully </a:t>
            </a:r>
            <a:r>
              <a:rPr lang="en-US" sz="3200" dirty="0">
                <a:solidFill>
                  <a:srgbClr val="FF9900"/>
                </a:solidFill>
              </a:rPr>
              <a:t>managed</a:t>
            </a:r>
            <a:r>
              <a:rPr lang="en-US" sz="3200" dirty="0">
                <a:solidFill>
                  <a:srgbClr val="FFFFFF"/>
                </a:solidFill>
              </a:rPr>
              <a:t> Kubernetes service. EKS runs upstream Kubernetes and is </a:t>
            </a:r>
            <a:r>
              <a:rPr lang="en-US" sz="3200" dirty="0">
                <a:solidFill>
                  <a:srgbClr val="FF9900"/>
                </a:solidFill>
              </a:rPr>
              <a:t>certified</a:t>
            </a:r>
            <a:r>
              <a:rPr lang="en-US" sz="3200" dirty="0">
                <a:solidFill>
                  <a:srgbClr val="FFFFFF"/>
                </a:solidFill>
              </a:rPr>
              <a:t> Kubernetes conformant.</a:t>
            </a:r>
            <a:endParaRPr lang="en-US" sz="3200" dirty="0">
              <a:solidFill>
                <a:srgbClr val="FF9900"/>
              </a:solidFill>
            </a:endParaRPr>
          </a:p>
        </p:txBody>
      </p:sp>
    </p:spTree>
    <p:extLst>
      <p:ext uri="{BB962C8B-B14F-4D97-AF65-F5344CB8AC3E}">
        <p14:creationId xmlns:p14="http://schemas.microsoft.com/office/powerpoint/2010/main" val="86160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634" y="1223434"/>
            <a:ext cx="7052733" cy="4411133"/>
          </a:xfrm>
          <a:prstGeom prst="rect">
            <a:avLst/>
          </a:prstGeom>
        </p:spPr>
      </p:pic>
      <p:pic>
        <p:nvPicPr>
          <p:cNvPr id="9" name="Picture 8">
            <a:extLst>
              <a:ext uri="{FF2B5EF4-FFF2-40B4-BE49-F238E27FC236}">
                <a16:creationId xmlns:a16="http://schemas.microsoft.com/office/drawing/2014/main" id="{7728BC00-9D9D-4777-8553-EBFD556E5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654" y="405852"/>
            <a:ext cx="2713833" cy="517185"/>
          </a:xfrm>
          <a:prstGeom prst="rect">
            <a:avLst/>
          </a:prstGeom>
        </p:spPr>
      </p:pic>
      <p:sp>
        <p:nvSpPr>
          <p:cNvPr id="3" name="Title 2">
            <a:extLst>
              <a:ext uri="{FF2B5EF4-FFF2-40B4-BE49-F238E27FC236}">
                <a16:creationId xmlns:a16="http://schemas.microsoft.com/office/drawing/2014/main" id="{2779E96A-5552-0F40-A774-EAA213357F0D}"/>
              </a:ext>
            </a:extLst>
          </p:cNvPr>
          <p:cNvSpPr>
            <a:spLocks noGrp="1"/>
          </p:cNvSpPr>
          <p:nvPr>
            <p:ph type="title"/>
          </p:nvPr>
        </p:nvSpPr>
        <p:spPr/>
        <p:txBody>
          <a:bodyPr/>
          <a:lstStyle/>
          <a:p>
            <a:endParaRPr lang="en-AU" dirty="0"/>
          </a:p>
        </p:txBody>
      </p:sp>
      <p:sp>
        <p:nvSpPr>
          <p:cNvPr id="10" name="Title 1">
            <a:extLst>
              <a:ext uri="{FF2B5EF4-FFF2-40B4-BE49-F238E27FC236}">
                <a16:creationId xmlns:a16="http://schemas.microsoft.com/office/drawing/2014/main" id="{0C2DC2CD-C849-7F40-BA9E-B018ED73811C}"/>
              </a:ext>
            </a:extLst>
          </p:cNvPr>
          <p:cNvSpPr txBox="1">
            <a:spLocks/>
          </p:cNvSpPr>
          <p:nvPr/>
        </p:nvSpPr>
        <p:spPr>
          <a:xfrm>
            <a:off x="3189324" y="405852"/>
            <a:ext cx="8027780" cy="726923"/>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defTabSz="609576"/>
            <a:r>
              <a:rPr lang="fr-FR" sz="3167" b="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Secure Cloud Edition (CE)</a:t>
            </a:r>
            <a:endParaRPr lang="en-US" sz="3167" b="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9571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It’s also on our roadmap</a:t>
            </a:r>
            <a:endParaRPr lang="en-US" dirty="0"/>
          </a:p>
        </p:txBody>
      </p:sp>
      <p:pic>
        <p:nvPicPr>
          <p:cNvPr id="4" name="Picture 3"/>
          <p:cNvPicPr>
            <a:picLocks noChangeAspect="1"/>
          </p:cNvPicPr>
          <p:nvPr/>
        </p:nvPicPr>
        <p:blipFill>
          <a:blip r:embed="rId3"/>
          <a:stretch>
            <a:fillRect/>
          </a:stretch>
        </p:blipFill>
        <p:spPr>
          <a:xfrm>
            <a:off x="2164090" y="933851"/>
            <a:ext cx="7863821" cy="4990298"/>
          </a:xfrm>
          <a:prstGeom prst="rect">
            <a:avLst/>
          </a:prstGeom>
        </p:spPr>
      </p:pic>
    </p:spTree>
    <p:extLst>
      <p:ext uri="{BB962C8B-B14F-4D97-AF65-F5344CB8AC3E}">
        <p14:creationId xmlns:p14="http://schemas.microsoft.com/office/powerpoint/2010/main" val="166420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AD1E47B-2B30-4311-8B2D-412EEEF7E58F}"/>
              </a:ext>
            </a:extLst>
          </p:cNvPr>
          <p:cNvSpPr>
            <a:spLocks noGrp="1"/>
          </p:cNvSpPr>
          <p:nvPr>
            <p:ph type="title"/>
          </p:nvPr>
        </p:nvSpPr>
        <p:spPr/>
        <p:txBody>
          <a:bodyPr/>
          <a:lstStyle/>
          <a:p>
            <a:r>
              <a:rPr lang="en-AU" dirty="0"/>
              <a:t>Shared Responsibility Model</a:t>
            </a:r>
          </a:p>
        </p:txBody>
      </p:sp>
      <p:cxnSp>
        <p:nvCxnSpPr>
          <p:cNvPr id="7" name="Straight Connector 6">
            <a:extLst>
              <a:ext uri="{FF2B5EF4-FFF2-40B4-BE49-F238E27FC236}">
                <a16:creationId xmlns:a16="http://schemas.microsoft.com/office/drawing/2014/main" id="{CB922304-25E2-447D-9EC5-4386842D1F96}"/>
              </a:ext>
            </a:extLst>
          </p:cNvPr>
          <p:cNvCxnSpPr/>
          <p:nvPr/>
        </p:nvCxnSpPr>
        <p:spPr>
          <a:xfrm>
            <a:off x="364176" y="3924127"/>
            <a:ext cx="11463648"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1285F90-B35E-41C5-81E1-9A132A219B67}"/>
              </a:ext>
            </a:extLst>
          </p:cNvPr>
          <p:cNvSpPr txBox="1"/>
          <p:nvPr/>
        </p:nvSpPr>
        <p:spPr>
          <a:xfrm>
            <a:off x="2248394" y="4611296"/>
            <a:ext cx="2406732" cy="954300"/>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of</a:t>
            </a:r>
            <a:r>
              <a:rPr lang="en-US" sz="1867" dirty="0">
                <a:solidFill>
                  <a:srgbClr val="FFFFFF"/>
                </a:solidFill>
                <a:latin typeface="Amazon Ember" panose="02000000000000000000"/>
              </a:rPr>
              <a:t>” the cloud</a:t>
            </a:r>
          </a:p>
        </p:txBody>
      </p:sp>
      <p:sp>
        <p:nvSpPr>
          <p:cNvPr id="9" name="TextBox 8">
            <a:extLst>
              <a:ext uri="{FF2B5EF4-FFF2-40B4-BE49-F238E27FC236}">
                <a16:creationId xmlns:a16="http://schemas.microsoft.com/office/drawing/2014/main" id="{5675467D-B217-4437-B6A6-88DCC02AB5F0}"/>
              </a:ext>
            </a:extLst>
          </p:cNvPr>
          <p:cNvSpPr txBox="1"/>
          <p:nvPr/>
        </p:nvSpPr>
        <p:spPr>
          <a:xfrm>
            <a:off x="2248394" y="2238869"/>
            <a:ext cx="2406732" cy="954300"/>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in</a:t>
            </a:r>
            <a:r>
              <a:rPr lang="en-US" sz="1867" dirty="0">
                <a:solidFill>
                  <a:srgbClr val="FFFFFF"/>
                </a:solidFill>
                <a:latin typeface="Amazon Ember" panose="02000000000000000000"/>
              </a:rPr>
              <a:t>” the cloud</a:t>
            </a:r>
          </a:p>
        </p:txBody>
      </p:sp>
      <p:sp>
        <p:nvSpPr>
          <p:cNvPr id="10" name="Rounded Rectangle 76">
            <a:extLst>
              <a:ext uri="{FF2B5EF4-FFF2-40B4-BE49-F238E27FC236}">
                <a16:creationId xmlns:a16="http://schemas.microsoft.com/office/drawing/2014/main" id="{C1317C98-2F16-4249-9E9B-0A4DDE4A59BD}"/>
              </a:ext>
            </a:extLst>
          </p:cNvPr>
          <p:cNvSpPr/>
          <p:nvPr/>
        </p:nvSpPr>
        <p:spPr>
          <a:xfrm>
            <a:off x="7547428" y="3223754"/>
            <a:ext cx="4280395"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1" name="TextBox 10">
            <a:extLst>
              <a:ext uri="{FF2B5EF4-FFF2-40B4-BE49-F238E27FC236}">
                <a16:creationId xmlns:a16="http://schemas.microsoft.com/office/drawing/2014/main" id="{E9CABEF9-E2AC-469C-91A1-22B09C43E7F0}"/>
              </a:ext>
            </a:extLst>
          </p:cNvPr>
          <p:cNvSpPr txBox="1"/>
          <p:nvPr/>
        </p:nvSpPr>
        <p:spPr>
          <a:xfrm>
            <a:off x="7547429" y="3305686"/>
            <a:ext cx="421705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 and Firewall Configuration</a:t>
            </a:r>
          </a:p>
        </p:txBody>
      </p:sp>
      <p:sp>
        <p:nvSpPr>
          <p:cNvPr id="12" name="Rounded Rectangle 78">
            <a:extLst>
              <a:ext uri="{FF2B5EF4-FFF2-40B4-BE49-F238E27FC236}">
                <a16:creationId xmlns:a16="http://schemas.microsoft.com/office/drawing/2014/main" id="{3075A19D-EA70-42B0-96E7-F76E07EA3B7A}"/>
              </a:ext>
            </a:extLst>
          </p:cNvPr>
          <p:cNvSpPr/>
          <p:nvPr/>
        </p:nvSpPr>
        <p:spPr>
          <a:xfrm>
            <a:off x="8263468" y="2489067"/>
            <a:ext cx="3564355"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3" name="TextBox 12">
            <a:extLst>
              <a:ext uri="{FF2B5EF4-FFF2-40B4-BE49-F238E27FC236}">
                <a16:creationId xmlns:a16="http://schemas.microsoft.com/office/drawing/2014/main" id="{53C72E23-5EA3-4009-BA5C-79E6FF38C68E}"/>
              </a:ext>
            </a:extLst>
          </p:cNvPr>
          <p:cNvSpPr txBox="1"/>
          <p:nvPr/>
        </p:nvSpPr>
        <p:spPr>
          <a:xfrm>
            <a:off x="8263468" y="2571024"/>
            <a:ext cx="3564356"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Identity &amp; Access Management</a:t>
            </a:r>
          </a:p>
        </p:txBody>
      </p:sp>
      <p:sp>
        <p:nvSpPr>
          <p:cNvPr id="14" name="Rounded Rectangle 80">
            <a:extLst>
              <a:ext uri="{FF2B5EF4-FFF2-40B4-BE49-F238E27FC236}">
                <a16:creationId xmlns:a16="http://schemas.microsoft.com/office/drawing/2014/main" id="{98E5B5B7-E9AD-4B5B-B883-6C13432EBC3E}"/>
              </a:ext>
            </a:extLst>
          </p:cNvPr>
          <p:cNvSpPr/>
          <p:nvPr/>
        </p:nvSpPr>
        <p:spPr>
          <a:xfrm>
            <a:off x="5066796" y="1754522"/>
            <a:ext cx="6761027"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5" name="TextBox 14">
            <a:extLst>
              <a:ext uri="{FF2B5EF4-FFF2-40B4-BE49-F238E27FC236}">
                <a16:creationId xmlns:a16="http://schemas.microsoft.com/office/drawing/2014/main" id="{D61B9B44-3FE5-4879-BB9D-C7C5ECE803AD}"/>
              </a:ext>
            </a:extLst>
          </p:cNvPr>
          <p:cNvSpPr txBox="1"/>
          <p:nvPr/>
        </p:nvSpPr>
        <p:spPr>
          <a:xfrm>
            <a:off x="5066796" y="1832548"/>
            <a:ext cx="6697684"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Customer Data</a:t>
            </a:r>
          </a:p>
        </p:txBody>
      </p:sp>
      <p:sp>
        <p:nvSpPr>
          <p:cNvPr id="16" name="Rounded Rectangle 82">
            <a:extLst>
              <a:ext uri="{FF2B5EF4-FFF2-40B4-BE49-F238E27FC236}">
                <a16:creationId xmlns:a16="http://schemas.microsoft.com/office/drawing/2014/main" id="{645F78F1-1FBD-4C4A-A1B0-7078AE13CC3E}"/>
              </a:ext>
            </a:extLst>
          </p:cNvPr>
          <p:cNvSpPr/>
          <p:nvPr/>
        </p:nvSpPr>
        <p:spPr>
          <a:xfrm>
            <a:off x="5083127" y="4068751"/>
            <a:ext cx="155122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7" name="Rounded Rectangle 83">
            <a:extLst>
              <a:ext uri="{FF2B5EF4-FFF2-40B4-BE49-F238E27FC236}">
                <a16:creationId xmlns:a16="http://schemas.microsoft.com/office/drawing/2014/main" id="{5E78AB60-477C-4A76-9C3D-F21120024D90}"/>
              </a:ext>
            </a:extLst>
          </p:cNvPr>
          <p:cNvSpPr/>
          <p:nvPr/>
        </p:nvSpPr>
        <p:spPr>
          <a:xfrm>
            <a:off x="6777499" y="407940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8" name="Rounded Rectangle 84">
            <a:extLst>
              <a:ext uri="{FF2B5EF4-FFF2-40B4-BE49-F238E27FC236}">
                <a16:creationId xmlns:a16="http://schemas.microsoft.com/office/drawing/2014/main" id="{36D9CCD5-8E69-451F-9989-E8CEAFA5F34A}"/>
              </a:ext>
            </a:extLst>
          </p:cNvPr>
          <p:cNvSpPr/>
          <p:nvPr/>
        </p:nvSpPr>
        <p:spPr>
          <a:xfrm>
            <a:off x="8518885" y="409878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9" name="Rounded Rectangle 85">
            <a:extLst>
              <a:ext uri="{FF2B5EF4-FFF2-40B4-BE49-F238E27FC236}">
                <a16:creationId xmlns:a16="http://schemas.microsoft.com/office/drawing/2014/main" id="{B201E05D-3D90-4CFE-87DC-B6B8E68AB331}"/>
              </a:ext>
            </a:extLst>
          </p:cNvPr>
          <p:cNvSpPr/>
          <p:nvPr/>
        </p:nvSpPr>
        <p:spPr>
          <a:xfrm>
            <a:off x="10260272" y="4095662"/>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0" name="TextBox 19">
            <a:extLst>
              <a:ext uri="{FF2B5EF4-FFF2-40B4-BE49-F238E27FC236}">
                <a16:creationId xmlns:a16="http://schemas.microsoft.com/office/drawing/2014/main" id="{B8C7FC39-5019-4C4B-A51F-CA370DD4DF21}"/>
              </a:ext>
            </a:extLst>
          </p:cNvPr>
          <p:cNvSpPr txBox="1"/>
          <p:nvPr/>
        </p:nvSpPr>
        <p:spPr>
          <a:xfrm>
            <a:off x="5083127" y="4132200"/>
            <a:ext cx="155122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Compute</a:t>
            </a:r>
          </a:p>
        </p:txBody>
      </p:sp>
      <p:sp>
        <p:nvSpPr>
          <p:cNvPr id="21" name="TextBox 20">
            <a:extLst>
              <a:ext uri="{FF2B5EF4-FFF2-40B4-BE49-F238E27FC236}">
                <a16:creationId xmlns:a16="http://schemas.microsoft.com/office/drawing/2014/main" id="{61982D61-AF01-4A9D-98D3-3BD429FCC52A}"/>
              </a:ext>
            </a:extLst>
          </p:cNvPr>
          <p:cNvSpPr txBox="1"/>
          <p:nvPr/>
        </p:nvSpPr>
        <p:spPr>
          <a:xfrm>
            <a:off x="6777499" y="4140657"/>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Storage</a:t>
            </a:r>
          </a:p>
        </p:txBody>
      </p:sp>
      <p:sp>
        <p:nvSpPr>
          <p:cNvPr id="22" name="TextBox 21">
            <a:extLst>
              <a:ext uri="{FF2B5EF4-FFF2-40B4-BE49-F238E27FC236}">
                <a16:creationId xmlns:a16="http://schemas.microsoft.com/office/drawing/2014/main" id="{32C26CEC-DB1D-4E9B-A94A-383B49B970D7}"/>
              </a:ext>
            </a:extLst>
          </p:cNvPr>
          <p:cNvSpPr txBox="1"/>
          <p:nvPr/>
        </p:nvSpPr>
        <p:spPr>
          <a:xfrm>
            <a:off x="8549568" y="4153426"/>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Database</a:t>
            </a:r>
          </a:p>
        </p:txBody>
      </p:sp>
      <p:sp>
        <p:nvSpPr>
          <p:cNvPr id="23" name="TextBox 22">
            <a:extLst>
              <a:ext uri="{FF2B5EF4-FFF2-40B4-BE49-F238E27FC236}">
                <a16:creationId xmlns:a16="http://schemas.microsoft.com/office/drawing/2014/main" id="{C80243FA-FEFB-438A-B1B0-DA97BB7AD23E}"/>
              </a:ext>
            </a:extLst>
          </p:cNvPr>
          <p:cNvSpPr txBox="1"/>
          <p:nvPr/>
        </p:nvSpPr>
        <p:spPr>
          <a:xfrm>
            <a:off x="10260272" y="4154479"/>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Networking</a:t>
            </a:r>
          </a:p>
        </p:txBody>
      </p:sp>
      <p:sp>
        <p:nvSpPr>
          <p:cNvPr id="24" name="Rounded Rectangle 91">
            <a:extLst>
              <a:ext uri="{FF2B5EF4-FFF2-40B4-BE49-F238E27FC236}">
                <a16:creationId xmlns:a16="http://schemas.microsoft.com/office/drawing/2014/main" id="{4B1032F8-23B2-49EF-BC21-FE8882A336EF}"/>
              </a:ext>
            </a:extLst>
          </p:cNvPr>
          <p:cNvSpPr/>
          <p:nvPr/>
        </p:nvSpPr>
        <p:spPr>
          <a:xfrm>
            <a:off x="5083128" y="4779396"/>
            <a:ext cx="2083900"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5" name="TextBox 24">
            <a:extLst>
              <a:ext uri="{FF2B5EF4-FFF2-40B4-BE49-F238E27FC236}">
                <a16:creationId xmlns:a16="http://schemas.microsoft.com/office/drawing/2014/main" id="{0ADE487D-F459-495D-9B6D-4F398C090979}"/>
              </a:ext>
            </a:extLst>
          </p:cNvPr>
          <p:cNvSpPr txBox="1"/>
          <p:nvPr/>
        </p:nvSpPr>
        <p:spPr>
          <a:xfrm>
            <a:off x="5066795" y="4850023"/>
            <a:ext cx="2083900"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Regions</a:t>
            </a:r>
          </a:p>
        </p:txBody>
      </p:sp>
      <p:sp>
        <p:nvSpPr>
          <p:cNvPr id="26" name="Rounded Rectangle 93">
            <a:extLst>
              <a:ext uri="{FF2B5EF4-FFF2-40B4-BE49-F238E27FC236}">
                <a16:creationId xmlns:a16="http://schemas.microsoft.com/office/drawing/2014/main" id="{A3499F29-982D-4253-9734-6CA12747145C}"/>
              </a:ext>
            </a:extLst>
          </p:cNvPr>
          <p:cNvSpPr/>
          <p:nvPr/>
        </p:nvSpPr>
        <p:spPr>
          <a:xfrm>
            <a:off x="7405357" y="4779396"/>
            <a:ext cx="210023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7" name="TextBox 26">
            <a:extLst>
              <a:ext uri="{FF2B5EF4-FFF2-40B4-BE49-F238E27FC236}">
                <a16:creationId xmlns:a16="http://schemas.microsoft.com/office/drawing/2014/main" id="{2B748E5F-8DCB-43FE-810A-F3AF097423CC}"/>
              </a:ext>
            </a:extLst>
          </p:cNvPr>
          <p:cNvSpPr txBox="1"/>
          <p:nvPr/>
        </p:nvSpPr>
        <p:spPr>
          <a:xfrm>
            <a:off x="7318691" y="4842078"/>
            <a:ext cx="2273569"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Availability Zones</a:t>
            </a:r>
          </a:p>
        </p:txBody>
      </p:sp>
      <p:sp>
        <p:nvSpPr>
          <p:cNvPr id="28" name="Rounded Rectangle 95">
            <a:extLst>
              <a:ext uri="{FF2B5EF4-FFF2-40B4-BE49-F238E27FC236}">
                <a16:creationId xmlns:a16="http://schemas.microsoft.com/office/drawing/2014/main" id="{4329D9F3-5CF4-4155-8570-7CD59EA87B6C}"/>
              </a:ext>
            </a:extLst>
          </p:cNvPr>
          <p:cNvSpPr/>
          <p:nvPr/>
        </p:nvSpPr>
        <p:spPr>
          <a:xfrm>
            <a:off x="9743922" y="4779396"/>
            <a:ext cx="2083902"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9" name="TextBox 28">
            <a:extLst>
              <a:ext uri="{FF2B5EF4-FFF2-40B4-BE49-F238E27FC236}">
                <a16:creationId xmlns:a16="http://schemas.microsoft.com/office/drawing/2014/main" id="{DB25BBDA-F7C2-4DF1-B75B-35349521B6B0}"/>
              </a:ext>
            </a:extLst>
          </p:cNvPr>
          <p:cNvSpPr txBox="1"/>
          <p:nvPr/>
        </p:nvSpPr>
        <p:spPr>
          <a:xfrm>
            <a:off x="9743921" y="4855768"/>
            <a:ext cx="208390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Edge Locations</a:t>
            </a:r>
          </a:p>
        </p:txBody>
      </p:sp>
      <p:sp>
        <p:nvSpPr>
          <p:cNvPr id="30" name="Rounded Rectangle 76">
            <a:extLst>
              <a:ext uri="{FF2B5EF4-FFF2-40B4-BE49-F238E27FC236}">
                <a16:creationId xmlns:a16="http://schemas.microsoft.com/office/drawing/2014/main" id="{EA647A72-23AA-4450-91DB-A48E70C6276F}"/>
              </a:ext>
            </a:extLst>
          </p:cNvPr>
          <p:cNvSpPr/>
          <p:nvPr/>
        </p:nvSpPr>
        <p:spPr>
          <a:xfrm>
            <a:off x="5083128" y="3218314"/>
            <a:ext cx="2322231" cy="560504"/>
          </a:xfrm>
          <a:prstGeom prst="round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1" name="TextBox 30">
            <a:extLst>
              <a:ext uri="{FF2B5EF4-FFF2-40B4-BE49-F238E27FC236}">
                <a16:creationId xmlns:a16="http://schemas.microsoft.com/office/drawing/2014/main" id="{DBCAD507-2EFD-4BAE-9CAC-3FAD3067B2DA}"/>
              </a:ext>
            </a:extLst>
          </p:cNvPr>
          <p:cNvSpPr txBox="1"/>
          <p:nvPr/>
        </p:nvSpPr>
        <p:spPr>
          <a:xfrm>
            <a:off x="5083128" y="3300246"/>
            <a:ext cx="2322231"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Operating System</a:t>
            </a:r>
          </a:p>
        </p:txBody>
      </p:sp>
      <p:sp>
        <p:nvSpPr>
          <p:cNvPr id="32" name="Rounded Rectangle 78">
            <a:extLst>
              <a:ext uri="{FF2B5EF4-FFF2-40B4-BE49-F238E27FC236}">
                <a16:creationId xmlns:a16="http://schemas.microsoft.com/office/drawing/2014/main" id="{2C904069-4342-4EF7-8345-2E286A849511}"/>
              </a:ext>
            </a:extLst>
          </p:cNvPr>
          <p:cNvSpPr/>
          <p:nvPr/>
        </p:nvSpPr>
        <p:spPr>
          <a:xfrm>
            <a:off x="5083130" y="2486418"/>
            <a:ext cx="1551220"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3" name="TextBox 32">
            <a:extLst>
              <a:ext uri="{FF2B5EF4-FFF2-40B4-BE49-F238E27FC236}">
                <a16:creationId xmlns:a16="http://schemas.microsoft.com/office/drawing/2014/main" id="{4CA554AD-AEFD-4BA5-A027-B920B055F960}"/>
              </a:ext>
            </a:extLst>
          </p:cNvPr>
          <p:cNvSpPr txBox="1"/>
          <p:nvPr/>
        </p:nvSpPr>
        <p:spPr>
          <a:xfrm>
            <a:off x="4939980" y="2566816"/>
            <a:ext cx="1837518"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Applications </a:t>
            </a:r>
          </a:p>
        </p:txBody>
      </p:sp>
      <p:sp>
        <p:nvSpPr>
          <p:cNvPr id="34" name="Rounded Rectangle 78">
            <a:extLst>
              <a:ext uri="{FF2B5EF4-FFF2-40B4-BE49-F238E27FC236}">
                <a16:creationId xmlns:a16="http://schemas.microsoft.com/office/drawing/2014/main" id="{9921D4D2-69C0-475D-AE6B-8A943A034CCF}"/>
              </a:ext>
            </a:extLst>
          </p:cNvPr>
          <p:cNvSpPr/>
          <p:nvPr/>
        </p:nvSpPr>
        <p:spPr>
          <a:xfrm>
            <a:off x="6777499" y="2485690"/>
            <a:ext cx="1369855" cy="560504"/>
          </a:xfrm>
          <a:prstGeom prst="round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5" name="TextBox 34">
            <a:extLst>
              <a:ext uri="{FF2B5EF4-FFF2-40B4-BE49-F238E27FC236}">
                <a16:creationId xmlns:a16="http://schemas.microsoft.com/office/drawing/2014/main" id="{F3EE2DF8-BA87-463B-8B52-C5C8F3F108F8}"/>
              </a:ext>
            </a:extLst>
          </p:cNvPr>
          <p:cNvSpPr txBox="1"/>
          <p:nvPr/>
        </p:nvSpPr>
        <p:spPr>
          <a:xfrm>
            <a:off x="6777498" y="2566088"/>
            <a:ext cx="1369855"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Platform </a:t>
            </a:r>
          </a:p>
        </p:txBody>
      </p:sp>
      <p:sp>
        <p:nvSpPr>
          <p:cNvPr id="36" name="Rounded Rectangle 69">
            <a:extLst>
              <a:ext uri="{FF2B5EF4-FFF2-40B4-BE49-F238E27FC236}">
                <a16:creationId xmlns:a16="http://schemas.microsoft.com/office/drawing/2014/main" id="{DB651487-3D66-4285-A9B6-8096FC38B2A6}"/>
              </a:ext>
            </a:extLst>
          </p:cNvPr>
          <p:cNvSpPr/>
          <p:nvPr/>
        </p:nvSpPr>
        <p:spPr>
          <a:xfrm>
            <a:off x="1108365" y="1754522"/>
            <a:ext cx="665018" cy="2029738"/>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7" name="Rounded Rectangle 70">
            <a:extLst>
              <a:ext uri="{FF2B5EF4-FFF2-40B4-BE49-F238E27FC236}">
                <a16:creationId xmlns:a16="http://schemas.microsoft.com/office/drawing/2014/main" id="{335FDBBB-3131-443E-8C68-ABE65BC43C33}"/>
              </a:ext>
            </a:extLst>
          </p:cNvPr>
          <p:cNvSpPr/>
          <p:nvPr/>
        </p:nvSpPr>
        <p:spPr>
          <a:xfrm>
            <a:off x="1108364" y="4050795"/>
            <a:ext cx="665018" cy="2012871"/>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8" name="TextBox 37">
            <a:extLst>
              <a:ext uri="{FF2B5EF4-FFF2-40B4-BE49-F238E27FC236}">
                <a16:creationId xmlns:a16="http://schemas.microsoft.com/office/drawing/2014/main" id="{3AE734D4-5521-4376-AC26-7D105528D801}"/>
              </a:ext>
            </a:extLst>
          </p:cNvPr>
          <p:cNvSpPr txBox="1"/>
          <p:nvPr/>
        </p:nvSpPr>
        <p:spPr>
          <a:xfrm rot="16200000">
            <a:off x="434436" y="4805845"/>
            <a:ext cx="2012869"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AWS</a:t>
            </a:r>
          </a:p>
        </p:txBody>
      </p:sp>
      <p:sp>
        <p:nvSpPr>
          <p:cNvPr id="39" name="TextBox 38">
            <a:extLst>
              <a:ext uri="{FF2B5EF4-FFF2-40B4-BE49-F238E27FC236}">
                <a16:creationId xmlns:a16="http://schemas.microsoft.com/office/drawing/2014/main" id="{49915CA6-D7C5-4DDD-8D50-84507E01DE8C}"/>
              </a:ext>
            </a:extLst>
          </p:cNvPr>
          <p:cNvSpPr txBox="1"/>
          <p:nvPr/>
        </p:nvSpPr>
        <p:spPr>
          <a:xfrm rot="16200000">
            <a:off x="408529" y="2520616"/>
            <a:ext cx="2105892"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CUSTOMER</a:t>
            </a:r>
          </a:p>
        </p:txBody>
      </p:sp>
    </p:spTree>
    <p:extLst>
      <p:ext uri="{BB962C8B-B14F-4D97-AF65-F5344CB8AC3E}">
        <p14:creationId xmlns:p14="http://schemas.microsoft.com/office/powerpoint/2010/main" val="206600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EC2 Mode – Customer Responsibilities</a:t>
            </a:r>
            <a:endParaRPr lang="en-US" dirty="0"/>
          </a:p>
        </p:txBody>
      </p:sp>
      <p:sp>
        <p:nvSpPr>
          <p:cNvPr id="6" name="Text Placeholder 5"/>
          <p:cNvSpPr>
            <a:spLocks noGrp="1"/>
          </p:cNvSpPr>
          <p:nvPr>
            <p:ph type="body" sz="quarter" idx="12"/>
          </p:nvPr>
        </p:nvSpPr>
        <p:spPr>
          <a:xfrm>
            <a:off x="457199" y="1371600"/>
            <a:ext cx="5900890" cy="4239683"/>
          </a:xfrm>
        </p:spPr>
        <p:txBody>
          <a:bodyPr/>
          <a:lstStyle/>
          <a:p>
            <a:pPr marL="285739" indent="-285739">
              <a:buFont typeface="Arial" panose="020B0604020202020204" pitchFamily="34" charset="0"/>
              <a:buChar char="•"/>
            </a:pPr>
            <a:r>
              <a:rPr lang="en-AU" sz="2417" b="0" dirty="0">
                <a:solidFill>
                  <a:schemeClr val="accent1"/>
                </a:solidFill>
              </a:rPr>
              <a:t>Instance type </a:t>
            </a:r>
            <a:r>
              <a:rPr lang="en-AU" sz="2417" b="0" dirty="0"/>
              <a:t>and quantity to choose?</a:t>
            </a:r>
          </a:p>
          <a:p>
            <a:pPr marL="747418" lvl="1" indent="223564">
              <a:buFont typeface="Arial" panose="020B0604020202020204" pitchFamily="34" charset="0"/>
              <a:buChar char="•"/>
            </a:pPr>
            <a:r>
              <a:rPr lang="en-AU" dirty="0">
                <a:latin typeface="+mn-lt"/>
              </a:rPr>
              <a:t>What is the CPU to RAM ratio?</a:t>
            </a:r>
          </a:p>
          <a:p>
            <a:pPr marL="970982" lvl="1" indent="-223564">
              <a:buFont typeface="Arial" panose="020B0604020202020204" pitchFamily="34" charset="0"/>
              <a:buChar char="•"/>
            </a:pPr>
            <a:r>
              <a:rPr lang="en-AU" dirty="0">
                <a:latin typeface="+mn-lt"/>
              </a:rPr>
              <a:t>Excess capacity for scaling and availability?</a:t>
            </a:r>
            <a:endParaRPr lang="en-AU" b="0" dirty="0">
              <a:latin typeface="+mn-lt"/>
            </a:endParaRPr>
          </a:p>
          <a:p>
            <a:pPr marL="285739" indent="-285739">
              <a:buFont typeface="Arial" panose="020B0604020202020204" pitchFamily="34" charset="0"/>
              <a:buChar char="•"/>
            </a:pPr>
            <a:r>
              <a:rPr lang="en-AU" sz="2417" b="0" dirty="0"/>
              <a:t>Which </a:t>
            </a:r>
            <a:r>
              <a:rPr lang="en-AU" sz="2417" b="0" dirty="0">
                <a:solidFill>
                  <a:schemeClr val="accent1"/>
                </a:solidFill>
              </a:rPr>
              <a:t>OS</a:t>
            </a:r>
            <a:r>
              <a:rPr lang="en-AU" sz="2417" b="0" dirty="0"/>
              <a:t> to choose?</a:t>
            </a:r>
          </a:p>
          <a:p>
            <a:pPr marL="747418" lvl="1" indent="242084">
              <a:buFont typeface="Arial" panose="020B0604020202020204" pitchFamily="34" charset="0"/>
              <a:buChar char="•"/>
            </a:pPr>
            <a:r>
              <a:rPr lang="en-AU" b="0" dirty="0">
                <a:latin typeface="+mn-lt"/>
              </a:rPr>
              <a:t>If Amazon Linux we provide AMIs</a:t>
            </a:r>
          </a:p>
          <a:p>
            <a:pPr marL="285739" indent="-285739">
              <a:buFont typeface="Arial" panose="020B0604020202020204" pitchFamily="34" charset="0"/>
              <a:buChar char="•"/>
            </a:pPr>
            <a:r>
              <a:rPr lang="en-AU" sz="2417" b="0" dirty="0">
                <a:solidFill>
                  <a:schemeClr val="accent1"/>
                </a:solidFill>
              </a:rPr>
              <a:t>Hardening</a:t>
            </a:r>
            <a:r>
              <a:rPr lang="en-AU" sz="2417" b="0" dirty="0"/>
              <a:t> the OS (e.g. against CIS benchmark)</a:t>
            </a:r>
          </a:p>
          <a:p>
            <a:pPr marL="285739" indent="-285739">
              <a:buFont typeface="Arial" panose="020B0604020202020204" pitchFamily="34" charset="0"/>
              <a:buChar char="•"/>
            </a:pPr>
            <a:r>
              <a:rPr lang="en-AU" sz="2417" b="0" dirty="0"/>
              <a:t>The </a:t>
            </a:r>
            <a:r>
              <a:rPr lang="en-AU" sz="2417" b="0" dirty="0">
                <a:solidFill>
                  <a:schemeClr val="accent1"/>
                </a:solidFill>
              </a:rPr>
              <a:t>patching</a:t>
            </a:r>
            <a:r>
              <a:rPr lang="en-AU" sz="2417" b="0" dirty="0"/>
              <a:t> of the OS, Docker, ECS Agent or kubelet etc.</a:t>
            </a:r>
          </a:p>
        </p:txBody>
      </p:sp>
      <p:pic>
        <p:nvPicPr>
          <p:cNvPr id="1026" name="Picture 2" descr="Road Signs- Responsibility by StuckInAzkab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169" y="1034019"/>
            <a:ext cx="3099621" cy="51008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7AAC11B-4F1A-B147-9FA8-B650A9D37C2E}"/>
              </a:ext>
            </a:extLst>
          </p:cNvPr>
          <p:cNvSpPr txBox="1"/>
          <p:nvPr/>
        </p:nvSpPr>
        <p:spPr>
          <a:xfrm>
            <a:off x="8715882" y="6184030"/>
            <a:ext cx="1407608" cy="502573"/>
          </a:xfrm>
          <a:prstGeom prst="rect">
            <a:avLst/>
          </a:prstGeom>
          <a:noFill/>
        </p:spPr>
        <p:txBody>
          <a:bodyPr wrap="square" rtlCol="0">
            <a:spAutoFit/>
          </a:bodyPr>
          <a:lstStyle/>
          <a:p>
            <a:pPr algn="r" defTabSz="609576"/>
            <a:r>
              <a:rPr lang="en-US" sz="1333" dirty="0">
                <a:solidFill>
                  <a:srgbClr val="FFFFFF"/>
                </a:solidFill>
                <a:latin typeface="Amazon Ember" panose="02000000000000000000"/>
                <a:hlinkClick r:id="rId4"/>
              </a:rPr>
              <a:t>Photo &amp; Licence</a:t>
            </a:r>
            <a:endParaRPr lang="en-US" sz="1333" dirty="0">
              <a:solidFill>
                <a:srgbClr val="FFFFFF"/>
              </a:solidFill>
              <a:latin typeface="Amazon Ember" panose="02000000000000000000"/>
            </a:endParaRPr>
          </a:p>
        </p:txBody>
      </p:sp>
    </p:spTree>
    <p:extLst>
      <p:ext uri="{BB962C8B-B14F-4D97-AF65-F5344CB8AC3E}">
        <p14:creationId xmlns:p14="http://schemas.microsoft.com/office/powerpoint/2010/main" val="48203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AD1E47B-2B30-4311-8B2D-412EEEF7E58F}"/>
              </a:ext>
            </a:extLst>
          </p:cNvPr>
          <p:cNvSpPr>
            <a:spLocks noGrp="1"/>
          </p:cNvSpPr>
          <p:nvPr>
            <p:ph type="title"/>
          </p:nvPr>
        </p:nvSpPr>
        <p:spPr/>
        <p:txBody>
          <a:bodyPr/>
          <a:lstStyle/>
          <a:p>
            <a:r>
              <a:rPr lang="en-AU" dirty="0"/>
              <a:t>Shared Responsibility Model - </a:t>
            </a:r>
            <a:r>
              <a:rPr lang="en-AU" dirty="0" err="1"/>
              <a:t>Fargate</a:t>
            </a:r>
            <a:endParaRPr lang="en-AU" dirty="0"/>
          </a:p>
        </p:txBody>
      </p:sp>
      <p:cxnSp>
        <p:nvCxnSpPr>
          <p:cNvPr id="7" name="Straight Connector 6">
            <a:extLst>
              <a:ext uri="{FF2B5EF4-FFF2-40B4-BE49-F238E27FC236}">
                <a16:creationId xmlns:a16="http://schemas.microsoft.com/office/drawing/2014/main" id="{CB922304-25E2-447D-9EC5-4386842D1F96}"/>
              </a:ext>
            </a:extLst>
          </p:cNvPr>
          <p:cNvCxnSpPr/>
          <p:nvPr/>
        </p:nvCxnSpPr>
        <p:spPr>
          <a:xfrm>
            <a:off x="364176" y="3924127"/>
            <a:ext cx="11463648"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1285F90-B35E-41C5-81E1-9A132A219B67}"/>
              </a:ext>
            </a:extLst>
          </p:cNvPr>
          <p:cNvSpPr txBox="1"/>
          <p:nvPr/>
        </p:nvSpPr>
        <p:spPr>
          <a:xfrm>
            <a:off x="2248394" y="5567847"/>
            <a:ext cx="2834733" cy="666977"/>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of</a:t>
            </a:r>
            <a:r>
              <a:rPr lang="en-US" sz="1867" dirty="0">
                <a:solidFill>
                  <a:srgbClr val="FFFFFF"/>
                </a:solidFill>
                <a:latin typeface="Amazon Ember" panose="02000000000000000000"/>
              </a:rPr>
              <a:t>” the cloud</a:t>
            </a:r>
          </a:p>
        </p:txBody>
      </p:sp>
      <p:sp>
        <p:nvSpPr>
          <p:cNvPr id="9" name="TextBox 8">
            <a:extLst>
              <a:ext uri="{FF2B5EF4-FFF2-40B4-BE49-F238E27FC236}">
                <a16:creationId xmlns:a16="http://schemas.microsoft.com/office/drawing/2014/main" id="{5675467D-B217-4437-B6A6-88DCC02AB5F0}"/>
              </a:ext>
            </a:extLst>
          </p:cNvPr>
          <p:cNvSpPr txBox="1"/>
          <p:nvPr/>
        </p:nvSpPr>
        <p:spPr>
          <a:xfrm>
            <a:off x="2248394" y="2238869"/>
            <a:ext cx="2406732" cy="954300"/>
          </a:xfrm>
          <a:prstGeom prst="rect">
            <a:avLst/>
          </a:prstGeom>
          <a:noFill/>
        </p:spPr>
        <p:txBody>
          <a:bodyPr wrap="square" rtlCol="0">
            <a:spAutoFit/>
          </a:bodyPr>
          <a:lstStyle/>
          <a:p>
            <a:pPr defTabSz="609576"/>
            <a:r>
              <a:rPr lang="en-US" sz="1867" dirty="0">
                <a:solidFill>
                  <a:srgbClr val="FFFFFF"/>
                </a:solidFill>
                <a:latin typeface="Amazon Ember" panose="02000000000000000000"/>
              </a:rPr>
              <a:t>Responsible for Security “</a:t>
            </a:r>
            <a:r>
              <a:rPr lang="en-US" sz="1867" b="1" dirty="0">
                <a:solidFill>
                  <a:srgbClr val="FFFFFF"/>
                </a:solidFill>
                <a:latin typeface="Amazon Ember" panose="02000000000000000000"/>
              </a:rPr>
              <a:t>in</a:t>
            </a:r>
            <a:r>
              <a:rPr lang="en-US" sz="1867" dirty="0">
                <a:solidFill>
                  <a:srgbClr val="FFFFFF"/>
                </a:solidFill>
                <a:latin typeface="Amazon Ember" panose="02000000000000000000"/>
              </a:rPr>
              <a:t>” the cloud</a:t>
            </a:r>
          </a:p>
        </p:txBody>
      </p:sp>
      <p:sp>
        <p:nvSpPr>
          <p:cNvPr id="10" name="Rounded Rectangle 76">
            <a:extLst>
              <a:ext uri="{FF2B5EF4-FFF2-40B4-BE49-F238E27FC236}">
                <a16:creationId xmlns:a16="http://schemas.microsoft.com/office/drawing/2014/main" id="{C1317C98-2F16-4249-9E9B-0A4DDE4A59BD}"/>
              </a:ext>
            </a:extLst>
          </p:cNvPr>
          <p:cNvSpPr/>
          <p:nvPr/>
        </p:nvSpPr>
        <p:spPr>
          <a:xfrm>
            <a:off x="7547428" y="3223754"/>
            <a:ext cx="4280395"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1" name="TextBox 10">
            <a:extLst>
              <a:ext uri="{FF2B5EF4-FFF2-40B4-BE49-F238E27FC236}">
                <a16:creationId xmlns:a16="http://schemas.microsoft.com/office/drawing/2014/main" id="{E9CABEF9-E2AC-469C-91A1-22B09C43E7F0}"/>
              </a:ext>
            </a:extLst>
          </p:cNvPr>
          <p:cNvSpPr txBox="1"/>
          <p:nvPr/>
        </p:nvSpPr>
        <p:spPr>
          <a:xfrm>
            <a:off x="7547429" y="3305686"/>
            <a:ext cx="421705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 and Firewall Configuration</a:t>
            </a:r>
          </a:p>
        </p:txBody>
      </p:sp>
      <p:sp>
        <p:nvSpPr>
          <p:cNvPr id="12" name="Rounded Rectangle 78">
            <a:extLst>
              <a:ext uri="{FF2B5EF4-FFF2-40B4-BE49-F238E27FC236}">
                <a16:creationId xmlns:a16="http://schemas.microsoft.com/office/drawing/2014/main" id="{3075A19D-EA70-42B0-96E7-F76E07EA3B7A}"/>
              </a:ext>
            </a:extLst>
          </p:cNvPr>
          <p:cNvSpPr/>
          <p:nvPr/>
        </p:nvSpPr>
        <p:spPr>
          <a:xfrm>
            <a:off x="8263468" y="2489067"/>
            <a:ext cx="3564355"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3" name="TextBox 12">
            <a:extLst>
              <a:ext uri="{FF2B5EF4-FFF2-40B4-BE49-F238E27FC236}">
                <a16:creationId xmlns:a16="http://schemas.microsoft.com/office/drawing/2014/main" id="{53C72E23-5EA3-4009-BA5C-79E6FF38C68E}"/>
              </a:ext>
            </a:extLst>
          </p:cNvPr>
          <p:cNvSpPr txBox="1"/>
          <p:nvPr/>
        </p:nvSpPr>
        <p:spPr>
          <a:xfrm>
            <a:off x="8263468" y="2571024"/>
            <a:ext cx="3564356"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Identity &amp; Access Management</a:t>
            </a:r>
          </a:p>
        </p:txBody>
      </p:sp>
      <p:sp>
        <p:nvSpPr>
          <p:cNvPr id="14" name="Rounded Rectangle 80">
            <a:extLst>
              <a:ext uri="{FF2B5EF4-FFF2-40B4-BE49-F238E27FC236}">
                <a16:creationId xmlns:a16="http://schemas.microsoft.com/office/drawing/2014/main" id="{98E5B5B7-E9AD-4B5B-B883-6C13432EBC3E}"/>
              </a:ext>
            </a:extLst>
          </p:cNvPr>
          <p:cNvSpPr/>
          <p:nvPr/>
        </p:nvSpPr>
        <p:spPr>
          <a:xfrm>
            <a:off x="5066796" y="1754522"/>
            <a:ext cx="6761027"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5" name="TextBox 14">
            <a:extLst>
              <a:ext uri="{FF2B5EF4-FFF2-40B4-BE49-F238E27FC236}">
                <a16:creationId xmlns:a16="http://schemas.microsoft.com/office/drawing/2014/main" id="{D61B9B44-3FE5-4879-BB9D-C7C5ECE803AD}"/>
              </a:ext>
            </a:extLst>
          </p:cNvPr>
          <p:cNvSpPr txBox="1"/>
          <p:nvPr/>
        </p:nvSpPr>
        <p:spPr>
          <a:xfrm>
            <a:off x="5066796" y="1832548"/>
            <a:ext cx="6697684"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Customer Data</a:t>
            </a:r>
          </a:p>
        </p:txBody>
      </p:sp>
      <p:sp>
        <p:nvSpPr>
          <p:cNvPr id="16" name="Rounded Rectangle 82">
            <a:extLst>
              <a:ext uri="{FF2B5EF4-FFF2-40B4-BE49-F238E27FC236}">
                <a16:creationId xmlns:a16="http://schemas.microsoft.com/office/drawing/2014/main" id="{645F78F1-1FBD-4C4A-A1B0-7078AE13CC3E}"/>
              </a:ext>
            </a:extLst>
          </p:cNvPr>
          <p:cNvSpPr/>
          <p:nvPr/>
        </p:nvSpPr>
        <p:spPr>
          <a:xfrm>
            <a:off x="5083127" y="4068751"/>
            <a:ext cx="155122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7" name="Rounded Rectangle 83">
            <a:extLst>
              <a:ext uri="{FF2B5EF4-FFF2-40B4-BE49-F238E27FC236}">
                <a16:creationId xmlns:a16="http://schemas.microsoft.com/office/drawing/2014/main" id="{5E78AB60-477C-4A76-9C3D-F21120024D90}"/>
              </a:ext>
            </a:extLst>
          </p:cNvPr>
          <p:cNvSpPr/>
          <p:nvPr/>
        </p:nvSpPr>
        <p:spPr>
          <a:xfrm>
            <a:off x="6777499" y="407940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8" name="Rounded Rectangle 84">
            <a:extLst>
              <a:ext uri="{FF2B5EF4-FFF2-40B4-BE49-F238E27FC236}">
                <a16:creationId xmlns:a16="http://schemas.microsoft.com/office/drawing/2014/main" id="{36D9CCD5-8E69-451F-9989-E8CEAFA5F34A}"/>
              </a:ext>
            </a:extLst>
          </p:cNvPr>
          <p:cNvSpPr/>
          <p:nvPr/>
        </p:nvSpPr>
        <p:spPr>
          <a:xfrm>
            <a:off x="8518885" y="4098781"/>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19" name="Rounded Rectangle 85">
            <a:extLst>
              <a:ext uri="{FF2B5EF4-FFF2-40B4-BE49-F238E27FC236}">
                <a16:creationId xmlns:a16="http://schemas.microsoft.com/office/drawing/2014/main" id="{B201E05D-3D90-4CFE-87DC-B6B8E68AB331}"/>
              </a:ext>
            </a:extLst>
          </p:cNvPr>
          <p:cNvSpPr/>
          <p:nvPr/>
        </p:nvSpPr>
        <p:spPr>
          <a:xfrm>
            <a:off x="10260272" y="4095662"/>
            <a:ext cx="1567553"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0" name="TextBox 19">
            <a:extLst>
              <a:ext uri="{FF2B5EF4-FFF2-40B4-BE49-F238E27FC236}">
                <a16:creationId xmlns:a16="http://schemas.microsoft.com/office/drawing/2014/main" id="{B8C7FC39-5019-4C4B-A51F-CA370DD4DF21}"/>
              </a:ext>
            </a:extLst>
          </p:cNvPr>
          <p:cNvSpPr txBox="1"/>
          <p:nvPr/>
        </p:nvSpPr>
        <p:spPr>
          <a:xfrm>
            <a:off x="5083127" y="4132200"/>
            <a:ext cx="155122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Compute</a:t>
            </a:r>
          </a:p>
        </p:txBody>
      </p:sp>
      <p:sp>
        <p:nvSpPr>
          <p:cNvPr id="21" name="TextBox 20">
            <a:extLst>
              <a:ext uri="{FF2B5EF4-FFF2-40B4-BE49-F238E27FC236}">
                <a16:creationId xmlns:a16="http://schemas.microsoft.com/office/drawing/2014/main" id="{61982D61-AF01-4A9D-98D3-3BD429FCC52A}"/>
              </a:ext>
            </a:extLst>
          </p:cNvPr>
          <p:cNvSpPr txBox="1"/>
          <p:nvPr/>
        </p:nvSpPr>
        <p:spPr>
          <a:xfrm>
            <a:off x="6777499" y="4140657"/>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Storage</a:t>
            </a:r>
          </a:p>
        </p:txBody>
      </p:sp>
      <p:sp>
        <p:nvSpPr>
          <p:cNvPr id="22" name="TextBox 21">
            <a:extLst>
              <a:ext uri="{FF2B5EF4-FFF2-40B4-BE49-F238E27FC236}">
                <a16:creationId xmlns:a16="http://schemas.microsoft.com/office/drawing/2014/main" id="{32C26CEC-DB1D-4E9B-A94A-383B49B970D7}"/>
              </a:ext>
            </a:extLst>
          </p:cNvPr>
          <p:cNvSpPr txBox="1"/>
          <p:nvPr/>
        </p:nvSpPr>
        <p:spPr>
          <a:xfrm>
            <a:off x="8549568" y="4153426"/>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Database</a:t>
            </a:r>
          </a:p>
        </p:txBody>
      </p:sp>
      <p:sp>
        <p:nvSpPr>
          <p:cNvPr id="23" name="TextBox 22">
            <a:extLst>
              <a:ext uri="{FF2B5EF4-FFF2-40B4-BE49-F238E27FC236}">
                <a16:creationId xmlns:a16="http://schemas.microsoft.com/office/drawing/2014/main" id="{C80243FA-FEFB-438A-B1B0-DA97BB7AD23E}"/>
              </a:ext>
            </a:extLst>
          </p:cNvPr>
          <p:cNvSpPr txBox="1"/>
          <p:nvPr/>
        </p:nvSpPr>
        <p:spPr>
          <a:xfrm>
            <a:off x="10260272" y="4154479"/>
            <a:ext cx="1567553"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Networking</a:t>
            </a:r>
          </a:p>
        </p:txBody>
      </p:sp>
      <p:sp>
        <p:nvSpPr>
          <p:cNvPr id="24" name="Rounded Rectangle 91">
            <a:extLst>
              <a:ext uri="{FF2B5EF4-FFF2-40B4-BE49-F238E27FC236}">
                <a16:creationId xmlns:a16="http://schemas.microsoft.com/office/drawing/2014/main" id="{4B1032F8-23B2-49EF-BC21-FE8882A336EF}"/>
              </a:ext>
            </a:extLst>
          </p:cNvPr>
          <p:cNvSpPr/>
          <p:nvPr/>
        </p:nvSpPr>
        <p:spPr>
          <a:xfrm>
            <a:off x="5083128" y="4779396"/>
            <a:ext cx="2083900"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5" name="TextBox 24">
            <a:extLst>
              <a:ext uri="{FF2B5EF4-FFF2-40B4-BE49-F238E27FC236}">
                <a16:creationId xmlns:a16="http://schemas.microsoft.com/office/drawing/2014/main" id="{0ADE487D-F459-495D-9B6D-4F398C090979}"/>
              </a:ext>
            </a:extLst>
          </p:cNvPr>
          <p:cNvSpPr txBox="1"/>
          <p:nvPr/>
        </p:nvSpPr>
        <p:spPr>
          <a:xfrm>
            <a:off x="5066795" y="4850023"/>
            <a:ext cx="2083900"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Regions</a:t>
            </a:r>
          </a:p>
        </p:txBody>
      </p:sp>
      <p:sp>
        <p:nvSpPr>
          <p:cNvPr id="26" name="Rounded Rectangle 93">
            <a:extLst>
              <a:ext uri="{FF2B5EF4-FFF2-40B4-BE49-F238E27FC236}">
                <a16:creationId xmlns:a16="http://schemas.microsoft.com/office/drawing/2014/main" id="{A3499F29-982D-4253-9734-6CA12747145C}"/>
              </a:ext>
            </a:extLst>
          </p:cNvPr>
          <p:cNvSpPr/>
          <p:nvPr/>
        </p:nvSpPr>
        <p:spPr>
          <a:xfrm>
            <a:off x="7405357" y="4779396"/>
            <a:ext cx="2100232" cy="554182"/>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7" name="TextBox 26">
            <a:extLst>
              <a:ext uri="{FF2B5EF4-FFF2-40B4-BE49-F238E27FC236}">
                <a16:creationId xmlns:a16="http://schemas.microsoft.com/office/drawing/2014/main" id="{2B748E5F-8DCB-43FE-810A-F3AF097423CC}"/>
              </a:ext>
            </a:extLst>
          </p:cNvPr>
          <p:cNvSpPr txBox="1"/>
          <p:nvPr/>
        </p:nvSpPr>
        <p:spPr>
          <a:xfrm>
            <a:off x="7318691" y="4842078"/>
            <a:ext cx="2273569"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Availability Zones</a:t>
            </a:r>
          </a:p>
        </p:txBody>
      </p:sp>
      <p:sp>
        <p:nvSpPr>
          <p:cNvPr id="28" name="Rounded Rectangle 95">
            <a:extLst>
              <a:ext uri="{FF2B5EF4-FFF2-40B4-BE49-F238E27FC236}">
                <a16:creationId xmlns:a16="http://schemas.microsoft.com/office/drawing/2014/main" id="{4329D9F3-5CF4-4155-8570-7CD59EA87B6C}"/>
              </a:ext>
            </a:extLst>
          </p:cNvPr>
          <p:cNvSpPr/>
          <p:nvPr/>
        </p:nvSpPr>
        <p:spPr>
          <a:xfrm>
            <a:off x="9743922" y="4779396"/>
            <a:ext cx="2083902"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29" name="TextBox 28">
            <a:extLst>
              <a:ext uri="{FF2B5EF4-FFF2-40B4-BE49-F238E27FC236}">
                <a16:creationId xmlns:a16="http://schemas.microsoft.com/office/drawing/2014/main" id="{DB25BBDA-F7C2-4DF1-B75B-35349521B6B0}"/>
              </a:ext>
            </a:extLst>
          </p:cNvPr>
          <p:cNvSpPr txBox="1"/>
          <p:nvPr/>
        </p:nvSpPr>
        <p:spPr>
          <a:xfrm>
            <a:off x="9743921" y="4855768"/>
            <a:ext cx="2083902"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Edge Locations</a:t>
            </a:r>
          </a:p>
        </p:txBody>
      </p:sp>
      <p:sp>
        <p:nvSpPr>
          <p:cNvPr id="30" name="Rounded Rectangle 76">
            <a:extLst>
              <a:ext uri="{FF2B5EF4-FFF2-40B4-BE49-F238E27FC236}">
                <a16:creationId xmlns:a16="http://schemas.microsoft.com/office/drawing/2014/main" id="{EA647A72-23AA-4450-91DB-A48E70C6276F}"/>
              </a:ext>
            </a:extLst>
          </p:cNvPr>
          <p:cNvSpPr/>
          <p:nvPr/>
        </p:nvSpPr>
        <p:spPr>
          <a:xfrm>
            <a:off x="2617745" y="4073079"/>
            <a:ext cx="2322231" cy="560504"/>
          </a:xfrm>
          <a:prstGeom prst="round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1" name="TextBox 30">
            <a:extLst>
              <a:ext uri="{FF2B5EF4-FFF2-40B4-BE49-F238E27FC236}">
                <a16:creationId xmlns:a16="http://schemas.microsoft.com/office/drawing/2014/main" id="{DBCAD507-2EFD-4BAE-9CAC-3FAD3067B2DA}"/>
              </a:ext>
            </a:extLst>
          </p:cNvPr>
          <p:cNvSpPr txBox="1"/>
          <p:nvPr/>
        </p:nvSpPr>
        <p:spPr>
          <a:xfrm>
            <a:off x="2617745" y="4155011"/>
            <a:ext cx="2322231"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Operating System</a:t>
            </a:r>
          </a:p>
        </p:txBody>
      </p:sp>
      <p:sp>
        <p:nvSpPr>
          <p:cNvPr id="32" name="Rounded Rectangle 78">
            <a:extLst>
              <a:ext uri="{FF2B5EF4-FFF2-40B4-BE49-F238E27FC236}">
                <a16:creationId xmlns:a16="http://schemas.microsoft.com/office/drawing/2014/main" id="{2C904069-4342-4EF7-8345-2E286A849511}"/>
              </a:ext>
            </a:extLst>
          </p:cNvPr>
          <p:cNvSpPr/>
          <p:nvPr/>
        </p:nvSpPr>
        <p:spPr>
          <a:xfrm>
            <a:off x="6569099" y="2486439"/>
            <a:ext cx="1551220" cy="560504"/>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3" name="TextBox 32">
            <a:extLst>
              <a:ext uri="{FF2B5EF4-FFF2-40B4-BE49-F238E27FC236}">
                <a16:creationId xmlns:a16="http://schemas.microsoft.com/office/drawing/2014/main" id="{4CA554AD-AEFD-4BA5-A027-B920B055F960}"/>
              </a:ext>
            </a:extLst>
          </p:cNvPr>
          <p:cNvSpPr txBox="1"/>
          <p:nvPr/>
        </p:nvSpPr>
        <p:spPr>
          <a:xfrm>
            <a:off x="6425949" y="2566837"/>
            <a:ext cx="1837518"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Applications </a:t>
            </a:r>
          </a:p>
        </p:txBody>
      </p:sp>
      <p:sp>
        <p:nvSpPr>
          <p:cNvPr id="34" name="Rounded Rectangle 78">
            <a:extLst>
              <a:ext uri="{FF2B5EF4-FFF2-40B4-BE49-F238E27FC236}">
                <a16:creationId xmlns:a16="http://schemas.microsoft.com/office/drawing/2014/main" id="{9921D4D2-69C0-475D-AE6B-8A943A034CCF}"/>
              </a:ext>
            </a:extLst>
          </p:cNvPr>
          <p:cNvSpPr/>
          <p:nvPr/>
        </p:nvSpPr>
        <p:spPr>
          <a:xfrm>
            <a:off x="3561600" y="4773074"/>
            <a:ext cx="1369855" cy="560504"/>
          </a:xfrm>
          <a:prstGeom prst="round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5" name="TextBox 34">
            <a:extLst>
              <a:ext uri="{FF2B5EF4-FFF2-40B4-BE49-F238E27FC236}">
                <a16:creationId xmlns:a16="http://schemas.microsoft.com/office/drawing/2014/main" id="{F3EE2DF8-BA87-463B-8B52-C5C8F3F108F8}"/>
              </a:ext>
            </a:extLst>
          </p:cNvPr>
          <p:cNvSpPr txBox="1"/>
          <p:nvPr/>
        </p:nvSpPr>
        <p:spPr>
          <a:xfrm>
            <a:off x="3561598" y="4853473"/>
            <a:ext cx="1369855" cy="379656"/>
          </a:xfrm>
          <a:prstGeom prst="rect">
            <a:avLst/>
          </a:prstGeom>
          <a:noFill/>
        </p:spPr>
        <p:txBody>
          <a:bodyPr wrap="square" rtlCol="0">
            <a:spAutoFit/>
          </a:bodyPr>
          <a:lstStyle/>
          <a:p>
            <a:pPr algn="ctr" defTabSz="609576"/>
            <a:r>
              <a:rPr lang="en-US" sz="1867" dirty="0">
                <a:solidFill>
                  <a:srgbClr val="FFFFFF"/>
                </a:solidFill>
                <a:latin typeface="Amazon Ember" panose="02000000000000000000"/>
              </a:rPr>
              <a:t>Platform </a:t>
            </a:r>
          </a:p>
        </p:txBody>
      </p:sp>
      <p:sp>
        <p:nvSpPr>
          <p:cNvPr id="36" name="Rounded Rectangle 69">
            <a:extLst>
              <a:ext uri="{FF2B5EF4-FFF2-40B4-BE49-F238E27FC236}">
                <a16:creationId xmlns:a16="http://schemas.microsoft.com/office/drawing/2014/main" id="{DB651487-3D66-4285-A9B6-8096FC38B2A6}"/>
              </a:ext>
            </a:extLst>
          </p:cNvPr>
          <p:cNvSpPr/>
          <p:nvPr/>
        </p:nvSpPr>
        <p:spPr>
          <a:xfrm>
            <a:off x="1108365" y="1754522"/>
            <a:ext cx="665018" cy="2029738"/>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7" name="Rounded Rectangle 70">
            <a:extLst>
              <a:ext uri="{FF2B5EF4-FFF2-40B4-BE49-F238E27FC236}">
                <a16:creationId xmlns:a16="http://schemas.microsoft.com/office/drawing/2014/main" id="{335FDBBB-3131-443E-8C68-ABE65BC43C33}"/>
              </a:ext>
            </a:extLst>
          </p:cNvPr>
          <p:cNvSpPr/>
          <p:nvPr/>
        </p:nvSpPr>
        <p:spPr>
          <a:xfrm>
            <a:off x="1108364" y="4050795"/>
            <a:ext cx="665018" cy="2012871"/>
          </a:xfrm>
          <a:prstGeom prst="roundRect">
            <a:avLst/>
          </a:prstGeom>
          <a:solidFill>
            <a:schemeClr val="tx1">
              <a:lumMod val="75000"/>
            </a:schemeClr>
          </a:solidFill>
          <a:ln>
            <a:solidFill>
              <a:schemeClr val="tx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3840" dirty="0">
              <a:solidFill>
                <a:srgbClr val="FFFFFF"/>
              </a:solidFill>
              <a:latin typeface="Amazon Ember" panose="02000000000000000000"/>
            </a:endParaRPr>
          </a:p>
        </p:txBody>
      </p:sp>
      <p:sp>
        <p:nvSpPr>
          <p:cNvPr id="38" name="TextBox 37">
            <a:extLst>
              <a:ext uri="{FF2B5EF4-FFF2-40B4-BE49-F238E27FC236}">
                <a16:creationId xmlns:a16="http://schemas.microsoft.com/office/drawing/2014/main" id="{3AE734D4-5521-4376-AC26-7D105528D801}"/>
              </a:ext>
            </a:extLst>
          </p:cNvPr>
          <p:cNvSpPr txBox="1"/>
          <p:nvPr/>
        </p:nvSpPr>
        <p:spPr>
          <a:xfrm rot="16200000">
            <a:off x="434436" y="4805845"/>
            <a:ext cx="2012869"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AWS</a:t>
            </a:r>
          </a:p>
        </p:txBody>
      </p:sp>
      <p:sp>
        <p:nvSpPr>
          <p:cNvPr id="39" name="TextBox 38">
            <a:extLst>
              <a:ext uri="{FF2B5EF4-FFF2-40B4-BE49-F238E27FC236}">
                <a16:creationId xmlns:a16="http://schemas.microsoft.com/office/drawing/2014/main" id="{49915CA6-D7C5-4DDD-8D50-84507E01DE8C}"/>
              </a:ext>
            </a:extLst>
          </p:cNvPr>
          <p:cNvSpPr txBox="1"/>
          <p:nvPr/>
        </p:nvSpPr>
        <p:spPr>
          <a:xfrm rot="16200000">
            <a:off x="408529" y="2520616"/>
            <a:ext cx="2105892" cy="502766"/>
          </a:xfrm>
          <a:prstGeom prst="rect">
            <a:avLst/>
          </a:prstGeom>
          <a:noFill/>
        </p:spPr>
        <p:txBody>
          <a:bodyPr wrap="square" rtlCol="0">
            <a:spAutoFit/>
          </a:bodyPr>
          <a:lstStyle/>
          <a:p>
            <a:pPr algn="ctr" defTabSz="609576"/>
            <a:r>
              <a:rPr lang="en-US" sz="2667" b="1" dirty="0">
                <a:solidFill>
                  <a:srgbClr val="FFFFFF"/>
                </a:solidFill>
                <a:latin typeface="Amazon Ember" panose="02000000000000000000"/>
              </a:rPr>
              <a:t>CUSTOMER</a:t>
            </a:r>
          </a:p>
        </p:txBody>
      </p:sp>
    </p:spTree>
    <p:extLst>
      <p:ext uri="{BB962C8B-B14F-4D97-AF65-F5344CB8AC3E}">
        <p14:creationId xmlns:p14="http://schemas.microsoft.com/office/powerpoint/2010/main" val="1348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39673EF7-4F1E-439F-96BD-6D35DD9C4808}"/>
              </a:ext>
            </a:extLst>
          </p:cNvPr>
          <p:cNvSpPr>
            <a:spLocks noGrp="1"/>
          </p:cNvSpPr>
          <p:nvPr>
            <p:ph type="title"/>
          </p:nvPr>
        </p:nvSpPr>
        <p:spPr/>
        <p:txBody>
          <a:bodyPr/>
          <a:lstStyle/>
          <a:p>
            <a:r>
              <a:rPr lang="en-AU" dirty="0"/>
              <a:t>Updating EKS</a:t>
            </a:r>
          </a:p>
        </p:txBody>
      </p:sp>
      <p:sp>
        <p:nvSpPr>
          <p:cNvPr id="3" name="Content Placeholder 5">
            <a:extLst>
              <a:ext uri="{FF2B5EF4-FFF2-40B4-BE49-F238E27FC236}">
                <a16:creationId xmlns:a16="http://schemas.microsoft.com/office/drawing/2014/main" id="{54067CF2-5504-4104-B7B7-D31AE28C6BC4}"/>
              </a:ext>
            </a:extLst>
          </p:cNvPr>
          <p:cNvSpPr>
            <a:spLocks noGrp="1"/>
          </p:cNvSpPr>
          <p:nvPr>
            <p:ph type="body" sz="quarter" idx="12"/>
          </p:nvPr>
        </p:nvSpPr>
        <p:spPr>
          <a:xfrm>
            <a:off x="457199" y="1371600"/>
            <a:ext cx="8109075" cy="4239683"/>
          </a:xfrm>
        </p:spPr>
        <p:txBody>
          <a:bodyPr/>
          <a:lstStyle/>
          <a:p>
            <a:pPr marL="380985" indent="-380985">
              <a:buFont typeface="Arial" panose="020B0604020202020204" pitchFamily="34" charset="0"/>
              <a:buChar char="•"/>
            </a:pPr>
            <a:r>
              <a:rPr lang="en-AU" sz="2417" b="0" dirty="0"/>
              <a:t>Kubernetes has a </a:t>
            </a:r>
            <a:r>
              <a:rPr lang="en-AU" sz="2417" b="0" dirty="0">
                <a:solidFill>
                  <a:schemeClr val="accent1"/>
                </a:solidFill>
              </a:rPr>
              <a:t>new major version every quarter</a:t>
            </a:r>
          </a:p>
          <a:p>
            <a:pPr marL="380985" indent="-380985">
              <a:buFont typeface="Arial" panose="020B0604020202020204" pitchFamily="34" charset="0"/>
              <a:buChar char="•"/>
            </a:pPr>
            <a:r>
              <a:rPr lang="en-AU" sz="2417" b="0" dirty="0"/>
              <a:t>Kubernetes has a new minor version quite regularly</a:t>
            </a:r>
          </a:p>
          <a:p>
            <a:pPr marL="380985" indent="-380985">
              <a:buFont typeface="Arial" panose="020B0604020202020204" pitchFamily="34" charset="0"/>
              <a:buChar char="•"/>
            </a:pPr>
            <a:r>
              <a:rPr lang="en-AU" sz="2417" b="0" dirty="0"/>
              <a:t>Sometimes Kubernetes updates are security-related</a:t>
            </a:r>
          </a:p>
          <a:p>
            <a:pPr marL="380985" indent="-380985">
              <a:buFont typeface="Arial" panose="020B0604020202020204" pitchFamily="34" charset="0"/>
              <a:buChar char="•"/>
            </a:pPr>
            <a:r>
              <a:rPr lang="en-AU" sz="2417" b="0" dirty="0"/>
              <a:t>EKS has APIs to trigger an update of the control plane</a:t>
            </a:r>
          </a:p>
          <a:p>
            <a:pPr marL="380985" indent="-380985">
              <a:buFont typeface="Arial" panose="020B0604020202020204" pitchFamily="34" charset="0"/>
              <a:buChar char="•"/>
            </a:pPr>
            <a:r>
              <a:rPr lang="en-AU" sz="2417" b="0" dirty="0"/>
              <a:t>You then need to update the worker Nodes - both re: Kubernetes as well as Docker and OS</a:t>
            </a:r>
          </a:p>
          <a:p>
            <a:pPr marL="1371545" lvl="1">
              <a:buFont typeface="Arial" panose="020B0604020202020204" pitchFamily="34" charset="0"/>
              <a:buChar char="•"/>
            </a:pPr>
            <a:r>
              <a:rPr lang="en-AU" dirty="0"/>
              <a:t>Often the workers are in an Autoscaling Group so this means building updating AMIs</a:t>
            </a:r>
          </a:p>
          <a:p>
            <a:pPr marL="1371545" lvl="1">
              <a:buFont typeface="Arial" panose="020B0604020202020204" pitchFamily="34" charset="0"/>
              <a:buChar char="•"/>
            </a:pPr>
            <a:r>
              <a:rPr lang="en-AU" b="0" dirty="0"/>
              <a:t>We provide a regularly updated EKS </a:t>
            </a:r>
            <a:r>
              <a:rPr lang="en-AU" dirty="0"/>
              <a:t>Node </a:t>
            </a:r>
            <a:r>
              <a:rPr lang="en-AU" b="0" dirty="0"/>
              <a:t>AMI as well as scripts to build your own.</a:t>
            </a:r>
          </a:p>
        </p:txBody>
      </p:sp>
      <p:pic>
        <p:nvPicPr>
          <p:cNvPr id="8" name="Graphic 11">
            <a:extLst>
              <a:ext uri="{FF2B5EF4-FFF2-40B4-BE49-F238E27FC236}">
                <a16:creationId xmlns:a16="http://schemas.microsoft.com/office/drawing/2014/main" id="{31C651FF-0712-064B-AE14-D671A461C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0895" y="1998915"/>
            <a:ext cx="2794856" cy="2794856"/>
          </a:xfrm>
          <a:prstGeom prst="rect">
            <a:avLst/>
          </a:prstGeom>
        </p:spPr>
      </p:pic>
    </p:spTree>
    <p:extLst>
      <p:ext uri="{BB962C8B-B14F-4D97-AF65-F5344CB8AC3E}">
        <p14:creationId xmlns:p14="http://schemas.microsoft.com/office/powerpoint/2010/main" val="72451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17EC-C580-F94D-8148-27029DA79EFB}"/>
              </a:ext>
            </a:extLst>
          </p:cNvPr>
          <p:cNvSpPr>
            <a:spLocks noGrp="1"/>
          </p:cNvSpPr>
          <p:nvPr>
            <p:ph type="title"/>
          </p:nvPr>
        </p:nvSpPr>
        <p:spPr/>
        <p:txBody>
          <a:bodyPr/>
          <a:lstStyle/>
          <a:p>
            <a:r>
              <a:rPr lang="en-AU" dirty="0"/>
              <a:t>Monitoring</a:t>
            </a:r>
          </a:p>
        </p:txBody>
      </p:sp>
      <p:sp>
        <p:nvSpPr>
          <p:cNvPr id="3" name="Text Placeholder 2">
            <a:extLst>
              <a:ext uri="{FF2B5EF4-FFF2-40B4-BE49-F238E27FC236}">
                <a16:creationId xmlns:a16="http://schemas.microsoft.com/office/drawing/2014/main" id="{F2BAA3B0-477A-E242-87AB-79171CD46DEA}"/>
              </a:ext>
            </a:extLst>
          </p:cNvPr>
          <p:cNvSpPr>
            <a:spLocks noGrp="1"/>
          </p:cNvSpPr>
          <p:nvPr>
            <p:ph type="body" sz="quarter" idx="10"/>
          </p:nvPr>
        </p:nvSpPr>
        <p:spPr/>
        <p:txBody>
          <a:bodyPr/>
          <a:lstStyle/>
          <a:p>
            <a:r>
              <a:rPr lang="en-AU" dirty="0">
                <a:solidFill>
                  <a:schemeClr val="tx1"/>
                </a:solidFill>
              </a:rPr>
              <a:t>Introduction to Amazon EKS</a:t>
            </a:r>
          </a:p>
        </p:txBody>
      </p:sp>
    </p:spTree>
    <p:extLst>
      <p:ext uri="{BB962C8B-B14F-4D97-AF65-F5344CB8AC3E}">
        <p14:creationId xmlns:p14="http://schemas.microsoft.com/office/powerpoint/2010/main" val="1242721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7CB1-7E29-8146-990C-08BA601622C0}"/>
              </a:ext>
            </a:extLst>
          </p:cNvPr>
          <p:cNvSpPr>
            <a:spLocks noGrp="1"/>
          </p:cNvSpPr>
          <p:nvPr>
            <p:ph type="title"/>
          </p:nvPr>
        </p:nvSpPr>
        <p:spPr/>
        <p:txBody>
          <a:bodyPr/>
          <a:lstStyle/>
          <a:p>
            <a:r>
              <a:rPr lang="en-US" dirty="0"/>
              <a:t>Two ways to collect and monitor metrics in your cluster</a:t>
            </a:r>
          </a:p>
        </p:txBody>
      </p:sp>
      <p:sp>
        <p:nvSpPr>
          <p:cNvPr id="4" name="Text Placeholder 3">
            <a:extLst>
              <a:ext uri="{FF2B5EF4-FFF2-40B4-BE49-F238E27FC236}">
                <a16:creationId xmlns:a16="http://schemas.microsoft.com/office/drawing/2014/main" id="{B6EAB586-8E34-184D-AC2E-A8B441C03737}"/>
              </a:ext>
            </a:extLst>
          </p:cNvPr>
          <p:cNvSpPr>
            <a:spLocks noGrp="1"/>
          </p:cNvSpPr>
          <p:nvPr>
            <p:ph type="body" sz="quarter" idx="12"/>
          </p:nvPr>
        </p:nvSpPr>
        <p:spPr>
          <a:xfrm>
            <a:off x="6287161" y="1498599"/>
            <a:ext cx="5334000" cy="4239683"/>
          </a:xfrm>
        </p:spPr>
        <p:txBody>
          <a:bodyPr/>
          <a:lstStyle/>
          <a:p>
            <a:r>
              <a:rPr lang="en-US" dirty="0"/>
              <a:t>You can use our new </a:t>
            </a:r>
            <a:r>
              <a:rPr lang="en-US" dirty="0">
                <a:solidFill>
                  <a:schemeClr val="accent1"/>
                </a:solidFill>
              </a:rPr>
              <a:t>CloudWatch Container Insights</a:t>
            </a:r>
          </a:p>
          <a:p>
            <a:r>
              <a:rPr lang="en-US" dirty="0"/>
              <a:t>to aggregate, alert and </a:t>
            </a:r>
            <a:r>
              <a:rPr lang="en-US" dirty="0" err="1"/>
              <a:t>visualise</a:t>
            </a:r>
            <a:r>
              <a:rPr lang="en-US" dirty="0"/>
              <a:t> those same metrics in the same place as all of your other AWS-related metrics.</a:t>
            </a:r>
            <a:endParaRPr lang="en-US" dirty="0">
              <a:solidFill>
                <a:schemeClr val="accent1"/>
              </a:solidFill>
            </a:endParaRPr>
          </a:p>
        </p:txBody>
      </p:sp>
      <p:pic>
        <p:nvPicPr>
          <p:cNvPr id="4098" name="Picture 2" descr="Image result for prometheus logo">
            <a:extLst>
              <a:ext uri="{FF2B5EF4-FFF2-40B4-BE49-F238E27FC236}">
                <a16:creationId xmlns:a16="http://schemas.microsoft.com/office/drawing/2014/main" id="{9F3ACC6D-D1FF-FB48-A46F-513DE3754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3283797"/>
            <a:ext cx="2222358" cy="22026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grafana logo">
            <a:extLst>
              <a:ext uri="{FF2B5EF4-FFF2-40B4-BE49-F238E27FC236}">
                <a16:creationId xmlns:a16="http://schemas.microsoft.com/office/drawing/2014/main" id="{F09D42DF-E66F-9048-A513-4F081E0DF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569" y="3105388"/>
            <a:ext cx="2354668" cy="255942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4096B776-EB85-544C-8D3E-9A1C60CD7CB1}"/>
              </a:ext>
            </a:extLst>
          </p:cNvPr>
          <p:cNvSpPr txBox="1">
            <a:spLocks/>
          </p:cNvSpPr>
          <p:nvPr/>
        </p:nvSpPr>
        <p:spPr>
          <a:xfrm>
            <a:off x="584199" y="1498600"/>
            <a:ext cx="5334000" cy="4239683"/>
          </a:xfrm>
          <a:prstGeom prst="rect">
            <a:avLst/>
          </a:prstGeom>
        </p:spPr>
        <p:txBody>
          <a:bodyPr vert="horz" lIns="76200" tIns="38100" rIns="76200" bIns="38100" rtlCol="0">
            <a:no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609576"/>
            <a:r>
              <a:rPr lang="en-US" sz="1583" dirty="0">
                <a:solidFill>
                  <a:srgbClr val="FFFFFF"/>
                </a:solidFill>
                <a:latin typeface="Amazon Ember"/>
              </a:rPr>
              <a:t>You can use the CNCF’s </a:t>
            </a:r>
            <a:r>
              <a:rPr lang="en-US" sz="1583" dirty="0">
                <a:solidFill>
                  <a:srgbClr val="FF9900"/>
                </a:solidFill>
                <a:latin typeface="Amazon Ember"/>
              </a:rPr>
              <a:t>Prometheus</a:t>
            </a:r>
            <a:r>
              <a:rPr lang="en-US" sz="1583" dirty="0">
                <a:solidFill>
                  <a:srgbClr val="FFFFFF"/>
                </a:solidFill>
                <a:latin typeface="Amazon Ember"/>
              </a:rPr>
              <a:t> to aggregate / alert on your Cluster, Node and Pod metrics and </a:t>
            </a:r>
            <a:r>
              <a:rPr lang="en-US" sz="1583" dirty="0">
                <a:solidFill>
                  <a:srgbClr val="FF9900"/>
                </a:solidFill>
                <a:latin typeface="Amazon Ember"/>
              </a:rPr>
              <a:t>Grafana</a:t>
            </a:r>
            <a:r>
              <a:rPr lang="en-US" sz="1583" dirty="0">
                <a:solidFill>
                  <a:srgbClr val="FFFFFF"/>
                </a:solidFill>
                <a:latin typeface="Amazon Ember"/>
              </a:rPr>
              <a:t> to visualize them into a dashboard.</a:t>
            </a:r>
          </a:p>
          <a:p>
            <a:pPr defTabSz="609576"/>
            <a:endParaRPr lang="en-US" sz="1583" dirty="0">
              <a:solidFill>
                <a:srgbClr val="FFFFFF"/>
              </a:solidFill>
              <a:latin typeface="Amazon Ember"/>
            </a:endParaRPr>
          </a:p>
          <a:p>
            <a:pPr defTabSz="609576"/>
            <a:r>
              <a:rPr lang="en-US" sz="1583" dirty="0">
                <a:solidFill>
                  <a:srgbClr val="FFFFFF"/>
                </a:solidFill>
                <a:latin typeface="Amazon Ember"/>
              </a:rPr>
              <a:t>We cover how to set those up on your cluster in </a:t>
            </a:r>
            <a:r>
              <a:rPr lang="en-US" sz="1583" dirty="0">
                <a:solidFill>
                  <a:srgbClr val="FFFFFF"/>
                </a:solidFill>
                <a:latin typeface="Amazon Ember"/>
                <a:hlinkClick r:id="rId5"/>
              </a:rPr>
              <a:t>https://eksworkshop.com</a:t>
            </a:r>
            <a:r>
              <a:rPr lang="en-US" sz="1583" dirty="0">
                <a:solidFill>
                  <a:srgbClr val="FFFFFF"/>
                </a:solidFill>
                <a:latin typeface="Amazon Ember"/>
              </a:rPr>
              <a:t> </a:t>
            </a:r>
          </a:p>
          <a:p>
            <a:pPr defTabSz="609576"/>
            <a:endParaRPr lang="en-US" sz="1583" dirty="0">
              <a:solidFill>
                <a:srgbClr val="FFFFFF"/>
              </a:solidFill>
              <a:latin typeface="Amazon Ember"/>
            </a:endParaRPr>
          </a:p>
        </p:txBody>
      </p:sp>
      <p:pic>
        <p:nvPicPr>
          <p:cNvPr id="4102" name="Picture 6" descr="Image result for container insights">
            <a:extLst>
              <a:ext uri="{FF2B5EF4-FFF2-40B4-BE49-F238E27FC236}">
                <a16:creationId xmlns:a16="http://schemas.microsoft.com/office/drawing/2014/main" id="{E2F7EF5C-1A88-2A4F-86A4-62BD5CDE02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8501" y="2758491"/>
            <a:ext cx="4447443" cy="359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11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B8BA62-60B4-764A-81F7-1D0677DB9868}"/>
              </a:ext>
            </a:extLst>
          </p:cNvPr>
          <p:cNvSpPr/>
          <p:nvPr/>
        </p:nvSpPr>
        <p:spPr>
          <a:xfrm>
            <a:off x="640080" y="1026160"/>
            <a:ext cx="10861040" cy="504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FFFFFF"/>
              </a:solidFill>
              <a:latin typeface="Amazon Ember"/>
            </a:endParaRPr>
          </a:p>
        </p:txBody>
      </p:sp>
      <p:sp>
        <p:nvSpPr>
          <p:cNvPr id="2" name="Title 1">
            <a:extLst>
              <a:ext uri="{FF2B5EF4-FFF2-40B4-BE49-F238E27FC236}">
                <a16:creationId xmlns:a16="http://schemas.microsoft.com/office/drawing/2014/main" id="{BF307CB1-7E29-8146-990C-08BA601622C0}"/>
              </a:ext>
            </a:extLst>
          </p:cNvPr>
          <p:cNvSpPr>
            <a:spLocks noGrp="1"/>
          </p:cNvSpPr>
          <p:nvPr>
            <p:ph type="title"/>
          </p:nvPr>
        </p:nvSpPr>
        <p:spPr/>
        <p:txBody>
          <a:bodyPr/>
          <a:lstStyle/>
          <a:p>
            <a:r>
              <a:rPr lang="en-US" dirty="0"/>
              <a:t>Or one of the commercial SaaS offerings that work with EKS</a:t>
            </a:r>
          </a:p>
        </p:txBody>
      </p:sp>
      <p:pic>
        <p:nvPicPr>
          <p:cNvPr id="7172" name="Picture 4" descr="Image result for datadog logo">
            <a:extLst>
              <a:ext uri="{FF2B5EF4-FFF2-40B4-BE49-F238E27FC236}">
                <a16:creationId xmlns:a16="http://schemas.microsoft.com/office/drawing/2014/main" id="{649D539F-E309-C24F-A542-7B534E6193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01" t="17866" r="29306" b="19956"/>
          <a:stretch/>
        </p:blipFill>
        <p:spPr bwMode="auto">
          <a:xfrm>
            <a:off x="1016000" y="1209463"/>
            <a:ext cx="2052320" cy="18491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3774C6F-F7C5-1145-B3E3-91E43FB993D0}"/>
              </a:ext>
            </a:extLst>
          </p:cNvPr>
          <p:cNvGrpSpPr/>
          <p:nvPr/>
        </p:nvGrpSpPr>
        <p:grpSpPr>
          <a:xfrm>
            <a:off x="3444240" y="2626360"/>
            <a:ext cx="2844800" cy="1849120"/>
            <a:chOff x="4681728" y="3109468"/>
            <a:chExt cx="3413760" cy="2218944"/>
          </a:xfrm>
        </p:grpSpPr>
        <p:sp>
          <p:nvSpPr>
            <p:cNvPr id="5" name="Rectangle 4">
              <a:extLst>
                <a:ext uri="{FF2B5EF4-FFF2-40B4-BE49-F238E27FC236}">
                  <a16:creationId xmlns:a16="http://schemas.microsoft.com/office/drawing/2014/main" id="{9507F571-053A-0843-B439-EE4BC833967E}"/>
                </a:ext>
              </a:extLst>
            </p:cNvPr>
            <p:cNvSpPr/>
            <p:nvPr/>
          </p:nvSpPr>
          <p:spPr>
            <a:xfrm>
              <a:off x="4681728" y="3109468"/>
              <a:ext cx="3413760" cy="221894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FFFFFF"/>
                </a:solidFill>
                <a:latin typeface="Amazon Ember"/>
              </a:endParaRPr>
            </a:p>
          </p:txBody>
        </p:sp>
        <p:pic>
          <p:nvPicPr>
            <p:cNvPr id="7174" name="Picture 6" descr="Signal FX logo">
              <a:extLst>
                <a:ext uri="{FF2B5EF4-FFF2-40B4-BE49-F238E27FC236}">
                  <a16:creationId xmlns:a16="http://schemas.microsoft.com/office/drawing/2014/main" id="{BF022B35-06B2-2F4C-9B28-46081B53A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184" y="3774440"/>
              <a:ext cx="3048000" cy="889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176" name="Picture 8" descr="Image result for newrelic logo">
            <a:extLst>
              <a:ext uri="{FF2B5EF4-FFF2-40B4-BE49-F238E27FC236}">
                <a16:creationId xmlns:a16="http://schemas.microsoft.com/office/drawing/2014/main" id="{5867D785-B180-9347-BA0C-8415C44A9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5977" y="4348692"/>
            <a:ext cx="5609167" cy="100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833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07CB1-7E29-8146-990C-08BA601622C0}"/>
              </a:ext>
            </a:extLst>
          </p:cNvPr>
          <p:cNvSpPr>
            <a:spLocks noGrp="1"/>
          </p:cNvSpPr>
          <p:nvPr>
            <p:ph type="title"/>
          </p:nvPr>
        </p:nvSpPr>
        <p:spPr/>
        <p:txBody>
          <a:bodyPr/>
          <a:lstStyle/>
          <a:p>
            <a:r>
              <a:rPr lang="en-US" dirty="0"/>
              <a:t>Two ways to collect and monitor logs in your cluster</a:t>
            </a:r>
          </a:p>
        </p:txBody>
      </p:sp>
      <p:sp>
        <p:nvSpPr>
          <p:cNvPr id="4" name="Text Placeholder 3">
            <a:extLst>
              <a:ext uri="{FF2B5EF4-FFF2-40B4-BE49-F238E27FC236}">
                <a16:creationId xmlns:a16="http://schemas.microsoft.com/office/drawing/2014/main" id="{B6EAB586-8E34-184D-AC2E-A8B441C03737}"/>
              </a:ext>
            </a:extLst>
          </p:cNvPr>
          <p:cNvSpPr>
            <a:spLocks noGrp="1"/>
          </p:cNvSpPr>
          <p:nvPr>
            <p:ph type="body" sz="quarter" idx="12"/>
          </p:nvPr>
        </p:nvSpPr>
        <p:spPr>
          <a:xfrm>
            <a:off x="6287161" y="1498599"/>
            <a:ext cx="5334000" cy="4239683"/>
          </a:xfrm>
        </p:spPr>
        <p:txBody>
          <a:bodyPr/>
          <a:lstStyle/>
          <a:p>
            <a:r>
              <a:rPr lang="en-US" dirty="0"/>
              <a:t>You can also use </a:t>
            </a:r>
            <a:r>
              <a:rPr lang="en-US" dirty="0" err="1"/>
              <a:t>fluentd</a:t>
            </a:r>
            <a:r>
              <a:rPr lang="en-US" dirty="0"/>
              <a:t> to send the logs to </a:t>
            </a:r>
            <a:r>
              <a:rPr lang="en-US" dirty="0">
                <a:solidFill>
                  <a:schemeClr val="accent1"/>
                </a:solidFill>
              </a:rPr>
              <a:t>CloudWatch Logs</a:t>
            </a:r>
            <a:r>
              <a:rPr lang="en-US" dirty="0"/>
              <a:t>. This may entirely meet your needs or you can also optionally stream them elsewhere too.</a:t>
            </a:r>
          </a:p>
          <a:p>
            <a:endParaRPr lang="en-US" dirty="0">
              <a:solidFill>
                <a:schemeClr val="accent1"/>
              </a:solidFill>
            </a:endParaRPr>
          </a:p>
          <a:p>
            <a:r>
              <a:rPr lang="en-US" dirty="0"/>
              <a:t>Often I see customers send them to CloudWatch Logs with a low retention as a place you can search or tail them if Elasticsearch is down for any reason then ship them to Elasticsearch or Splunk from there.</a:t>
            </a:r>
          </a:p>
        </p:txBody>
      </p:sp>
      <p:sp>
        <p:nvSpPr>
          <p:cNvPr id="7" name="Text Placeholder 3">
            <a:extLst>
              <a:ext uri="{FF2B5EF4-FFF2-40B4-BE49-F238E27FC236}">
                <a16:creationId xmlns:a16="http://schemas.microsoft.com/office/drawing/2014/main" id="{4096B776-EB85-544C-8D3E-9A1C60CD7CB1}"/>
              </a:ext>
            </a:extLst>
          </p:cNvPr>
          <p:cNvSpPr txBox="1">
            <a:spLocks/>
          </p:cNvSpPr>
          <p:nvPr/>
        </p:nvSpPr>
        <p:spPr>
          <a:xfrm>
            <a:off x="584199" y="1498600"/>
            <a:ext cx="5334000" cy="4239683"/>
          </a:xfrm>
          <a:prstGeom prst="rect">
            <a:avLst/>
          </a:prstGeom>
        </p:spPr>
        <p:txBody>
          <a:bodyPr vert="horz" lIns="76200" tIns="38100" rIns="76200" bIns="38100" rtlCol="0">
            <a:no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609576"/>
            <a:r>
              <a:rPr lang="en-US" sz="1583" dirty="0">
                <a:solidFill>
                  <a:srgbClr val="FFFFFF"/>
                </a:solidFill>
                <a:latin typeface="Amazon Ember"/>
              </a:rPr>
              <a:t>A common pattern using fully open tooling is collecting logs with </a:t>
            </a:r>
            <a:r>
              <a:rPr lang="en-US" sz="1583" dirty="0" err="1">
                <a:solidFill>
                  <a:srgbClr val="FF9900"/>
                </a:solidFill>
                <a:latin typeface="Amazon Ember"/>
              </a:rPr>
              <a:t>fluentd</a:t>
            </a:r>
            <a:r>
              <a:rPr lang="en-US" sz="1583" dirty="0">
                <a:solidFill>
                  <a:srgbClr val="FF9900"/>
                </a:solidFill>
                <a:latin typeface="Amazon Ember"/>
              </a:rPr>
              <a:t> </a:t>
            </a:r>
            <a:r>
              <a:rPr lang="en-US" sz="1583" dirty="0">
                <a:solidFill>
                  <a:srgbClr val="FFFFFF"/>
                </a:solidFill>
                <a:latin typeface="Amazon Ember"/>
              </a:rPr>
              <a:t>to stream directly into an </a:t>
            </a:r>
            <a:r>
              <a:rPr lang="en-US" sz="1583" dirty="0">
                <a:solidFill>
                  <a:srgbClr val="FF9900"/>
                </a:solidFill>
                <a:latin typeface="Amazon Ember"/>
              </a:rPr>
              <a:t>Elasticsearch </a:t>
            </a:r>
            <a:r>
              <a:rPr lang="en-US" sz="1583" dirty="0">
                <a:solidFill>
                  <a:srgbClr val="FFFFFF"/>
                </a:solidFill>
                <a:latin typeface="Amazon Ember"/>
              </a:rPr>
              <a:t>where you’ll query/</a:t>
            </a:r>
            <a:r>
              <a:rPr lang="en-US" sz="1583" dirty="0" err="1">
                <a:solidFill>
                  <a:srgbClr val="FFFFFF"/>
                </a:solidFill>
                <a:latin typeface="Amazon Ember"/>
              </a:rPr>
              <a:t>visualise</a:t>
            </a:r>
            <a:r>
              <a:rPr lang="en-US" sz="1583" dirty="0">
                <a:solidFill>
                  <a:srgbClr val="FFFFFF"/>
                </a:solidFill>
                <a:latin typeface="Amazon Ember"/>
              </a:rPr>
              <a:t> them with </a:t>
            </a:r>
            <a:r>
              <a:rPr lang="en-US" sz="1583" dirty="0">
                <a:solidFill>
                  <a:srgbClr val="FF9900"/>
                </a:solidFill>
                <a:latin typeface="Amazon Ember"/>
              </a:rPr>
              <a:t>Kibana </a:t>
            </a:r>
            <a:r>
              <a:rPr lang="en-US" sz="1583" dirty="0">
                <a:solidFill>
                  <a:srgbClr val="FFFFFF"/>
                </a:solidFill>
                <a:latin typeface="Amazon Ember"/>
              </a:rPr>
              <a:t>– this is often called the EFK stack.</a:t>
            </a:r>
          </a:p>
          <a:p>
            <a:pPr defTabSz="609576"/>
            <a:endParaRPr lang="en-US" sz="1583" dirty="0">
              <a:solidFill>
                <a:srgbClr val="FFFFFF"/>
              </a:solidFill>
              <a:latin typeface="Amazon Ember"/>
            </a:endParaRPr>
          </a:p>
          <a:p>
            <a:pPr defTabSz="609576"/>
            <a:r>
              <a:rPr lang="en-US" sz="1583" dirty="0">
                <a:solidFill>
                  <a:srgbClr val="FFFFFF"/>
                </a:solidFill>
                <a:latin typeface="Amazon Ember"/>
              </a:rPr>
              <a:t>While you can run all these components yourself on your cluster, we’d encourage you to use the managed Amazon Elasticsearch (which also includes Kibana). </a:t>
            </a:r>
          </a:p>
        </p:txBody>
      </p:sp>
      <p:pic>
        <p:nvPicPr>
          <p:cNvPr id="5122" name="Picture 2" descr="Image result for fluentd">
            <a:extLst>
              <a:ext uri="{FF2B5EF4-FFF2-40B4-BE49-F238E27FC236}">
                <a16:creationId xmlns:a16="http://schemas.microsoft.com/office/drawing/2014/main" id="{DC5F7081-17AA-0442-8CEE-4E73444C4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057" y="3913243"/>
            <a:ext cx="1446158" cy="144615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C609F0-31A5-6E49-B7B0-F767626741F4}"/>
              </a:ext>
            </a:extLst>
          </p:cNvPr>
          <p:cNvSpPr txBox="1"/>
          <p:nvPr/>
        </p:nvSpPr>
        <p:spPr>
          <a:xfrm>
            <a:off x="2420339" y="5292361"/>
            <a:ext cx="2710461" cy="323165"/>
          </a:xfrm>
          <a:prstGeom prst="rect">
            <a:avLst/>
          </a:prstGeom>
          <a:noFill/>
        </p:spPr>
        <p:txBody>
          <a:bodyPr wrap="square" rtlCol="0">
            <a:spAutoFit/>
          </a:bodyPr>
          <a:lstStyle/>
          <a:p>
            <a:pPr algn="ctr" defTabSz="609576"/>
            <a:r>
              <a:rPr lang="en-US" sz="1500" dirty="0">
                <a:solidFill>
                  <a:srgbClr val="FFFFFF"/>
                </a:solidFill>
                <a:latin typeface="Amazon Ember"/>
                <a:ea typeface="Amazon Ember" panose="020B0603020204020204" pitchFamily="34" charset="0"/>
                <a:cs typeface="Amazon Ember" panose="020B0603020204020204" pitchFamily="34" charset="0"/>
              </a:rPr>
              <a:t>Amazon Elasticsearch Service</a:t>
            </a:r>
          </a:p>
        </p:txBody>
      </p:sp>
      <p:pic>
        <p:nvPicPr>
          <p:cNvPr id="11" name="Graphic 10">
            <a:extLst>
              <a:ext uri="{FF2B5EF4-FFF2-40B4-BE49-F238E27FC236}">
                <a16:creationId xmlns:a16="http://schemas.microsoft.com/office/drawing/2014/main" id="{B9A13676-B4A5-B54B-B4C9-C568E5CC11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3049" y="4018599"/>
            <a:ext cx="1261000" cy="1261000"/>
          </a:xfrm>
          <a:prstGeom prst="rect">
            <a:avLst/>
          </a:prstGeom>
        </p:spPr>
      </p:pic>
      <p:sp>
        <p:nvSpPr>
          <p:cNvPr id="12" name="TextBox 11">
            <a:extLst>
              <a:ext uri="{FF2B5EF4-FFF2-40B4-BE49-F238E27FC236}">
                <a16:creationId xmlns:a16="http://schemas.microsoft.com/office/drawing/2014/main" id="{1728F56D-0DC6-0145-B4E0-535602E8C108}"/>
              </a:ext>
            </a:extLst>
          </p:cNvPr>
          <p:cNvSpPr txBox="1"/>
          <p:nvPr/>
        </p:nvSpPr>
        <p:spPr>
          <a:xfrm>
            <a:off x="7072608" y="5292361"/>
            <a:ext cx="3577481" cy="323165"/>
          </a:xfrm>
          <a:prstGeom prst="rect">
            <a:avLst/>
          </a:prstGeom>
          <a:noFill/>
        </p:spPr>
        <p:txBody>
          <a:bodyPr wrap="square" rtlCol="0">
            <a:spAutoFit/>
          </a:bodyPr>
          <a:lstStyle/>
          <a:p>
            <a:pPr algn="ctr" defTabSz="609576"/>
            <a:r>
              <a:rPr lang="en-US" sz="1500" dirty="0">
                <a:solidFill>
                  <a:srgbClr val="FFFFFF"/>
                </a:solidFill>
                <a:latin typeface="Amazon Ember"/>
              </a:rPr>
              <a:t>Amazon CloudWatch</a:t>
            </a:r>
          </a:p>
        </p:txBody>
      </p:sp>
      <p:pic>
        <p:nvPicPr>
          <p:cNvPr id="13" name="Graphic 12">
            <a:extLst>
              <a:ext uri="{FF2B5EF4-FFF2-40B4-BE49-F238E27FC236}">
                <a16:creationId xmlns:a16="http://schemas.microsoft.com/office/drawing/2014/main" id="{297F893C-61C9-A84A-A90E-BE49D81F2E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24469" y="4005839"/>
            <a:ext cx="1273761" cy="1273761"/>
          </a:xfrm>
          <a:prstGeom prst="rect">
            <a:avLst/>
          </a:prstGeom>
        </p:spPr>
      </p:pic>
    </p:spTree>
    <p:extLst>
      <p:ext uri="{BB962C8B-B14F-4D97-AF65-F5344CB8AC3E}">
        <p14:creationId xmlns:p14="http://schemas.microsoft.com/office/powerpoint/2010/main" val="407848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44">
            <a:extLst>
              <a:ext uri="{FF2B5EF4-FFF2-40B4-BE49-F238E27FC236}">
                <a16:creationId xmlns:a16="http://schemas.microsoft.com/office/drawing/2014/main" id="{1A68A116-64B9-4A09-96A2-6FDE780CF2E3}"/>
              </a:ext>
            </a:extLst>
          </p:cNvPr>
          <p:cNvSpPr txBox="1"/>
          <p:nvPr/>
        </p:nvSpPr>
        <p:spPr>
          <a:xfrm>
            <a:off x="469765" y="1657366"/>
            <a:ext cx="4081916" cy="861967"/>
          </a:xfrm>
          <a:prstGeom prst="rect">
            <a:avLst/>
          </a:prstGeom>
          <a:noFill/>
          <a:ln>
            <a:noFill/>
          </a:ln>
        </p:spPr>
        <p:txBody>
          <a:bodyPr wrap="square" lIns="121920" tIns="0" rIns="0" bIns="0" anchor="t" anchorCtr="0">
            <a:spAutoFit/>
          </a:bodyPr>
          <a:lstStyle/>
          <a:p>
            <a:pPr defTabSz="609576">
              <a:buClr>
                <a:srgbClr val="000000"/>
              </a:buClr>
              <a:buSzPct val="45833"/>
            </a:pPr>
            <a:r>
              <a:rPr lang="en-US" sz="1867" b="1" spc="67" dirty="0">
                <a:gradFill>
                  <a:gsLst>
                    <a:gs pos="70787">
                      <a:srgbClr val="FF9900"/>
                    </a:gs>
                    <a:gs pos="45506">
                      <a:srgbClr val="FF9900"/>
                    </a:gs>
                  </a:gsLst>
                  <a:lin ang="5400000" scaled="1"/>
                </a:gradFill>
                <a:latin typeface="Amazon Ember" charset="0"/>
                <a:ea typeface="Amazon Ember" charset="0"/>
                <a:cs typeface="Amazon Ember" charset="0"/>
              </a:rPr>
              <a:t>Pods: </a:t>
            </a:r>
            <a:r>
              <a:rPr lang="en-US" sz="1867" spc="67" dirty="0">
                <a:gradFill>
                  <a:gsLst>
                    <a:gs pos="70787">
                      <a:srgbClr val="FFFFFF"/>
                    </a:gs>
                    <a:gs pos="45506">
                      <a:srgbClr val="FFFFFF"/>
                    </a:gs>
                  </a:gsLst>
                  <a:lin ang="5400000" scaled="1"/>
                </a:gradFill>
                <a:latin typeface="Amazon Ember" charset="0"/>
                <a:ea typeface="Amazon Ember" charset="0"/>
                <a:cs typeface="Amazon Ember" charset="0"/>
              </a:rPr>
              <a:t>Co-located group of containers that share an IP, namespace, storage volume</a:t>
            </a:r>
          </a:p>
        </p:txBody>
      </p:sp>
      <p:sp>
        <p:nvSpPr>
          <p:cNvPr id="5" name="Shape 144">
            <a:extLst>
              <a:ext uri="{FF2B5EF4-FFF2-40B4-BE49-F238E27FC236}">
                <a16:creationId xmlns:a16="http://schemas.microsoft.com/office/drawing/2014/main" id="{D068458E-DB79-4AE1-A49B-06148998F033}"/>
              </a:ext>
            </a:extLst>
          </p:cNvPr>
          <p:cNvSpPr txBox="1"/>
          <p:nvPr/>
        </p:nvSpPr>
        <p:spPr>
          <a:xfrm>
            <a:off x="469765" y="2786505"/>
            <a:ext cx="4081916" cy="861967"/>
          </a:xfrm>
          <a:prstGeom prst="rect">
            <a:avLst/>
          </a:prstGeom>
          <a:noFill/>
          <a:ln>
            <a:noFill/>
          </a:ln>
        </p:spPr>
        <p:txBody>
          <a:bodyPr wrap="square" lIns="121920" tIns="0" rIns="0" bIns="0" anchor="t" anchorCtr="0">
            <a:spAutoFit/>
          </a:bodyPr>
          <a:lstStyle/>
          <a:p>
            <a:pPr defTabSz="609576">
              <a:buClr>
                <a:srgbClr val="000000"/>
              </a:buClr>
              <a:buSzPct val="45833"/>
            </a:pPr>
            <a:r>
              <a:rPr lang="en-US" sz="1867" b="1" spc="67" dirty="0">
                <a:gradFill>
                  <a:gsLst>
                    <a:gs pos="70787">
                      <a:srgbClr val="FF9900"/>
                    </a:gs>
                    <a:gs pos="45506">
                      <a:srgbClr val="FF9900"/>
                    </a:gs>
                  </a:gsLst>
                  <a:lin ang="5400000" scaled="1"/>
                </a:gradFill>
                <a:latin typeface="Amazon Ember" charset="0"/>
                <a:ea typeface="Amazon Ember" charset="0"/>
                <a:cs typeface="Amazon Ember" charset="0"/>
              </a:rPr>
              <a:t>Replica Set: </a:t>
            </a:r>
            <a:r>
              <a:rPr lang="en-US" sz="1867" spc="67" dirty="0">
                <a:gradFill>
                  <a:gsLst>
                    <a:gs pos="70787">
                      <a:srgbClr val="FFFFFF"/>
                    </a:gs>
                    <a:gs pos="45506">
                      <a:srgbClr val="FFFFFF"/>
                    </a:gs>
                  </a:gsLst>
                  <a:lin ang="5400000" scaled="1"/>
                </a:gradFill>
                <a:latin typeface="Amazon Ember" charset="0"/>
                <a:ea typeface="Amazon Ember" charset="0"/>
                <a:cs typeface="Amazon Ember" charset="0"/>
              </a:rPr>
              <a:t>Manages the </a:t>
            </a:r>
            <a:br>
              <a:rPr lang="en-US" sz="1867" spc="67" dirty="0">
                <a:gradFill>
                  <a:gsLst>
                    <a:gs pos="70787">
                      <a:srgbClr val="FFFFFF"/>
                    </a:gs>
                    <a:gs pos="45506">
                      <a:srgbClr val="FFFFFF"/>
                    </a:gs>
                  </a:gsLst>
                  <a:lin ang="5400000" scaled="1"/>
                </a:gradFill>
                <a:latin typeface="Amazon Ember" charset="0"/>
                <a:ea typeface="Amazon Ember" charset="0"/>
                <a:cs typeface="Amazon Ember" charset="0"/>
              </a:rPr>
            </a:br>
            <a:r>
              <a:rPr lang="en-US" sz="1867" spc="67" dirty="0">
                <a:gradFill>
                  <a:gsLst>
                    <a:gs pos="70787">
                      <a:srgbClr val="FFFFFF"/>
                    </a:gs>
                    <a:gs pos="45506">
                      <a:srgbClr val="FFFFFF"/>
                    </a:gs>
                  </a:gsLst>
                  <a:lin ang="5400000" scaled="1"/>
                </a:gradFill>
                <a:latin typeface="Amazon Ember" charset="0"/>
                <a:ea typeface="Amazon Ember" charset="0"/>
                <a:cs typeface="Amazon Ember" charset="0"/>
              </a:rPr>
              <a:t>lifecycle of pods and ensures specified number are running</a:t>
            </a:r>
          </a:p>
        </p:txBody>
      </p:sp>
      <p:sp>
        <p:nvSpPr>
          <p:cNvPr id="6" name="Shape 144">
            <a:extLst>
              <a:ext uri="{FF2B5EF4-FFF2-40B4-BE49-F238E27FC236}">
                <a16:creationId xmlns:a16="http://schemas.microsoft.com/office/drawing/2014/main" id="{308243FF-9ED0-45EB-8445-A5B40EFC130F}"/>
              </a:ext>
            </a:extLst>
          </p:cNvPr>
          <p:cNvSpPr txBox="1"/>
          <p:nvPr/>
        </p:nvSpPr>
        <p:spPr>
          <a:xfrm>
            <a:off x="469765" y="3915643"/>
            <a:ext cx="4081916" cy="574644"/>
          </a:xfrm>
          <a:prstGeom prst="rect">
            <a:avLst/>
          </a:prstGeom>
          <a:noFill/>
          <a:ln>
            <a:noFill/>
          </a:ln>
        </p:spPr>
        <p:txBody>
          <a:bodyPr wrap="square" lIns="121920" tIns="0" rIns="0" bIns="0" anchor="t" anchorCtr="0">
            <a:spAutoFit/>
          </a:bodyPr>
          <a:lstStyle/>
          <a:p>
            <a:pPr defTabSz="609576">
              <a:buClr>
                <a:srgbClr val="000000"/>
              </a:buClr>
              <a:buSzPct val="45833"/>
            </a:pPr>
            <a:r>
              <a:rPr lang="en-US" sz="1867" b="1" spc="67" dirty="0">
                <a:gradFill>
                  <a:gsLst>
                    <a:gs pos="70787">
                      <a:srgbClr val="FF9900"/>
                    </a:gs>
                    <a:gs pos="45506">
                      <a:srgbClr val="FF9900"/>
                    </a:gs>
                  </a:gsLst>
                  <a:lin ang="5400000" scaled="1"/>
                </a:gradFill>
                <a:latin typeface="Amazon Ember" charset="0"/>
                <a:ea typeface="Amazon Ember" charset="0"/>
                <a:cs typeface="Amazon Ember" charset="0"/>
              </a:rPr>
              <a:t>Service: </a:t>
            </a:r>
            <a:r>
              <a:rPr lang="en-US" sz="1867" spc="67" dirty="0">
                <a:gradFill>
                  <a:gsLst>
                    <a:gs pos="70787">
                      <a:srgbClr val="FFFFFF"/>
                    </a:gs>
                    <a:gs pos="45506">
                      <a:srgbClr val="FFFFFF"/>
                    </a:gs>
                  </a:gsLst>
                  <a:lin ang="5400000" scaled="1"/>
                </a:gradFill>
                <a:latin typeface="Amazon Ember" charset="0"/>
                <a:ea typeface="Amazon Ember" charset="0"/>
                <a:cs typeface="Amazon Ember" charset="0"/>
              </a:rPr>
              <a:t>Single, stable name </a:t>
            </a:r>
            <a:br>
              <a:rPr lang="en-US" sz="1867" spc="67" dirty="0">
                <a:gradFill>
                  <a:gsLst>
                    <a:gs pos="70787">
                      <a:srgbClr val="FFFFFF"/>
                    </a:gs>
                    <a:gs pos="45506">
                      <a:srgbClr val="FFFFFF"/>
                    </a:gs>
                  </a:gsLst>
                  <a:lin ang="5400000" scaled="1"/>
                </a:gradFill>
                <a:latin typeface="Amazon Ember" charset="0"/>
                <a:ea typeface="Amazon Ember" charset="0"/>
                <a:cs typeface="Amazon Ember" charset="0"/>
              </a:rPr>
            </a:br>
            <a:r>
              <a:rPr lang="en-US" sz="1867" spc="67" dirty="0">
                <a:gradFill>
                  <a:gsLst>
                    <a:gs pos="70787">
                      <a:srgbClr val="FFFFFF"/>
                    </a:gs>
                    <a:gs pos="45506">
                      <a:srgbClr val="FFFFFF"/>
                    </a:gs>
                  </a:gsLst>
                  <a:lin ang="5400000" scaled="1"/>
                </a:gradFill>
                <a:latin typeface="Amazon Ember" charset="0"/>
                <a:ea typeface="Amazon Ember" charset="0"/>
                <a:cs typeface="Amazon Ember" charset="0"/>
              </a:rPr>
              <a:t>for a set of pods, also acts as LB</a:t>
            </a:r>
          </a:p>
        </p:txBody>
      </p:sp>
      <p:sp>
        <p:nvSpPr>
          <p:cNvPr id="7" name="Shape 144">
            <a:extLst>
              <a:ext uri="{FF2B5EF4-FFF2-40B4-BE49-F238E27FC236}">
                <a16:creationId xmlns:a16="http://schemas.microsoft.com/office/drawing/2014/main" id="{530A6D4A-433B-4BAC-8936-BA4CA382521D}"/>
              </a:ext>
            </a:extLst>
          </p:cNvPr>
          <p:cNvSpPr txBox="1"/>
          <p:nvPr/>
        </p:nvSpPr>
        <p:spPr>
          <a:xfrm>
            <a:off x="469765" y="4757525"/>
            <a:ext cx="4081916" cy="574644"/>
          </a:xfrm>
          <a:prstGeom prst="rect">
            <a:avLst/>
          </a:prstGeom>
          <a:noFill/>
          <a:ln>
            <a:noFill/>
          </a:ln>
        </p:spPr>
        <p:txBody>
          <a:bodyPr wrap="square" lIns="121920" tIns="0" rIns="0" bIns="0" anchor="t" anchorCtr="0">
            <a:spAutoFit/>
          </a:bodyPr>
          <a:lstStyle/>
          <a:p>
            <a:pPr defTabSz="609576">
              <a:buClr>
                <a:srgbClr val="000000"/>
              </a:buClr>
              <a:buSzPct val="45833"/>
            </a:pPr>
            <a:r>
              <a:rPr lang="en-US" sz="1867" b="1" spc="67" dirty="0">
                <a:gradFill>
                  <a:gsLst>
                    <a:gs pos="70787">
                      <a:srgbClr val="FF9900"/>
                    </a:gs>
                    <a:gs pos="45506">
                      <a:srgbClr val="FF9900"/>
                    </a:gs>
                  </a:gsLst>
                  <a:lin ang="5400000" scaled="1"/>
                </a:gradFill>
                <a:latin typeface="Amazon Ember" charset="0"/>
                <a:ea typeface="Amazon Ember" charset="0"/>
                <a:cs typeface="Amazon Ember" charset="0"/>
              </a:rPr>
              <a:t>Label: </a:t>
            </a:r>
            <a:r>
              <a:rPr lang="en-US" sz="1867" spc="67" dirty="0">
                <a:gradFill>
                  <a:gsLst>
                    <a:gs pos="70787">
                      <a:srgbClr val="FFFFFF"/>
                    </a:gs>
                    <a:gs pos="45506">
                      <a:srgbClr val="FFFFFF"/>
                    </a:gs>
                  </a:gsLst>
                  <a:lin ang="5400000" scaled="1"/>
                </a:gradFill>
                <a:latin typeface="Amazon Ember" charset="0"/>
                <a:ea typeface="Amazon Ember" charset="0"/>
                <a:cs typeface="Amazon Ember" charset="0"/>
              </a:rPr>
              <a:t>Used to organize </a:t>
            </a:r>
            <a:br>
              <a:rPr lang="en-US" sz="1867" spc="67" dirty="0">
                <a:gradFill>
                  <a:gsLst>
                    <a:gs pos="70787">
                      <a:srgbClr val="FFFFFF"/>
                    </a:gs>
                    <a:gs pos="45506">
                      <a:srgbClr val="FFFFFF"/>
                    </a:gs>
                  </a:gsLst>
                  <a:lin ang="5400000" scaled="1"/>
                </a:gradFill>
                <a:latin typeface="Amazon Ember" charset="0"/>
                <a:ea typeface="Amazon Ember" charset="0"/>
                <a:cs typeface="Amazon Ember" charset="0"/>
              </a:rPr>
            </a:br>
            <a:r>
              <a:rPr lang="en-US" sz="1867" spc="67" dirty="0">
                <a:gradFill>
                  <a:gsLst>
                    <a:gs pos="70787">
                      <a:srgbClr val="FFFFFF"/>
                    </a:gs>
                    <a:gs pos="45506">
                      <a:srgbClr val="FFFFFF"/>
                    </a:gs>
                  </a:gsLst>
                  <a:lin ang="5400000" scaled="1"/>
                </a:gradFill>
                <a:latin typeface="Amazon Ember" charset="0"/>
                <a:ea typeface="Amazon Ember" charset="0"/>
                <a:cs typeface="Amazon Ember" charset="0"/>
              </a:rPr>
              <a:t>and select group of objects</a:t>
            </a:r>
          </a:p>
        </p:txBody>
      </p:sp>
      <p:grpSp>
        <p:nvGrpSpPr>
          <p:cNvPr id="8" name="Group 7">
            <a:extLst>
              <a:ext uri="{FF2B5EF4-FFF2-40B4-BE49-F238E27FC236}">
                <a16:creationId xmlns:a16="http://schemas.microsoft.com/office/drawing/2014/main" id="{94FCC8F9-E379-4DC1-9B3F-B4588ED9DAFA}"/>
              </a:ext>
            </a:extLst>
          </p:cNvPr>
          <p:cNvGrpSpPr/>
          <p:nvPr/>
        </p:nvGrpSpPr>
        <p:grpSpPr>
          <a:xfrm>
            <a:off x="7081062" y="3636858"/>
            <a:ext cx="2751292" cy="2559367"/>
            <a:chOff x="5589782" y="2956243"/>
            <a:chExt cx="2063469" cy="1919525"/>
          </a:xfrm>
        </p:grpSpPr>
        <p:sp>
          <p:nvSpPr>
            <p:cNvPr id="9" name="port 8080">
              <a:extLst>
                <a:ext uri="{FF2B5EF4-FFF2-40B4-BE49-F238E27FC236}">
                  <a16:creationId xmlns:a16="http://schemas.microsoft.com/office/drawing/2014/main" id="{5C38517C-5EFB-487B-BA06-AB72C91E4966}"/>
                </a:ext>
              </a:extLst>
            </p:cNvPr>
            <p:cNvSpPr txBox="1"/>
            <p:nvPr/>
          </p:nvSpPr>
          <p:spPr>
            <a:xfrm>
              <a:off x="5887083" y="3734932"/>
              <a:ext cx="545822" cy="182983"/>
            </a:xfrm>
            <a:prstGeom prst="rect">
              <a:avLst/>
            </a:prstGeom>
            <a:ln w="12700">
              <a:miter lim="400000"/>
            </a:ln>
            <a:extLst>
              <a:ext uri="{C572A759-6A51-4108-AA02-DFA0A04FC94B}">
                <ma14:wrappingTextBoxFlag xmlns:ma14="http://schemas.microsoft.com/office/mac/drawingml/2011/main" xmlns="" val="1"/>
              </a:ext>
            </a:extLst>
          </p:spPr>
          <p:txBody>
            <a:bodyPr wrap="none" lIns="47625" tIns="47625" rIns="47625" bIns="47625" anchor="ctr">
              <a:spAutoFit/>
            </a:bodyPr>
            <a:lstStyle>
              <a:lvl1pPr defTabSz="584200">
                <a:defRPr sz="3000" b="1">
                  <a:latin typeface="Helvetica"/>
                  <a:ea typeface="Helvetica"/>
                  <a:cs typeface="Helvetica"/>
                  <a:sym typeface="Helvetica"/>
                </a:defRPr>
              </a:lvl1pPr>
            </a:lstStyle>
            <a:p>
              <a:pPr defTabSz="914363">
                <a:lnSpc>
                  <a:spcPct val="90000"/>
                </a:lnSpc>
              </a:pPr>
              <a:r>
                <a:rPr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port 8080</a:t>
              </a:r>
            </a:p>
          </p:txBody>
        </p:sp>
        <p:sp>
          <p:nvSpPr>
            <p:cNvPr id="10" name="port 8080">
              <a:extLst>
                <a:ext uri="{FF2B5EF4-FFF2-40B4-BE49-F238E27FC236}">
                  <a16:creationId xmlns:a16="http://schemas.microsoft.com/office/drawing/2014/main" id="{D0001E1F-5061-45D5-880F-11D4EF9E0A78}"/>
                </a:ext>
              </a:extLst>
            </p:cNvPr>
            <p:cNvSpPr txBox="1"/>
            <p:nvPr/>
          </p:nvSpPr>
          <p:spPr>
            <a:xfrm>
              <a:off x="6817241" y="3734932"/>
              <a:ext cx="545822" cy="182983"/>
            </a:xfrm>
            <a:prstGeom prst="rect">
              <a:avLst/>
            </a:prstGeom>
            <a:ln w="12700">
              <a:miter lim="400000"/>
            </a:ln>
            <a:extLst>
              <a:ext uri="{C572A759-6A51-4108-AA02-DFA0A04FC94B}">
                <ma14:wrappingTextBoxFlag xmlns:ma14="http://schemas.microsoft.com/office/mac/drawingml/2011/main" xmlns="" val="1"/>
              </a:ext>
            </a:extLst>
          </p:spPr>
          <p:txBody>
            <a:bodyPr wrap="none" lIns="47625" tIns="47625" rIns="47625" bIns="47625" anchor="ctr">
              <a:spAutoFit/>
            </a:bodyPr>
            <a:lstStyle>
              <a:lvl1pPr defTabSz="584200">
                <a:defRPr sz="3000" b="1">
                  <a:latin typeface="Helvetica"/>
                  <a:ea typeface="Helvetica"/>
                  <a:cs typeface="Helvetica"/>
                  <a:sym typeface="Helvetica"/>
                </a:defRPr>
              </a:lvl1pPr>
            </a:lstStyle>
            <a:p>
              <a:pPr defTabSz="914363">
                <a:lnSpc>
                  <a:spcPct val="90000"/>
                </a:lnSpc>
              </a:pPr>
              <a:r>
                <a:rPr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port 8080</a:t>
              </a:r>
            </a:p>
          </p:txBody>
        </p:sp>
        <p:grpSp>
          <p:nvGrpSpPr>
            <p:cNvPr id="11" name="Group 10">
              <a:extLst>
                <a:ext uri="{FF2B5EF4-FFF2-40B4-BE49-F238E27FC236}">
                  <a16:creationId xmlns:a16="http://schemas.microsoft.com/office/drawing/2014/main" id="{56CFAAFA-596A-499F-946D-1FC0A82F602B}"/>
                </a:ext>
              </a:extLst>
            </p:cNvPr>
            <p:cNvGrpSpPr/>
            <p:nvPr/>
          </p:nvGrpSpPr>
          <p:grpSpPr>
            <a:xfrm>
              <a:off x="6120428" y="2956243"/>
              <a:ext cx="1005840" cy="393192"/>
              <a:chOff x="1515444" y="2090982"/>
              <a:chExt cx="1005840" cy="393192"/>
            </a:xfrm>
          </p:grpSpPr>
          <p:sp>
            <p:nvSpPr>
              <p:cNvPr id="31" name="TextBox 30">
                <a:extLst>
                  <a:ext uri="{FF2B5EF4-FFF2-40B4-BE49-F238E27FC236}">
                    <a16:creationId xmlns:a16="http://schemas.microsoft.com/office/drawing/2014/main" id="{2C4D4831-51AA-4DF6-B0BC-A0D5DBDA18A8}"/>
                  </a:ext>
                </a:extLst>
              </p:cNvPr>
              <p:cNvSpPr txBox="1"/>
              <p:nvPr/>
            </p:nvSpPr>
            <p:spPr>
              <a:xfrm>
                <a:off x="1515444" y="2090982"/>
                <a:ext cx="1005840" cy="393192"/>
              </a:xfrm>
              <a:prstGeom prst="roundRect">
                <a:avLst/>
              </a:prstGeom>
              <a:solidFill>
                <a:schemeClr val="tx1"/>
              </a:solidFill>
            </p:spPr>
            <p:txBody>
              <a:bodyPr wrap="square" tIns="146304" bIns="121920" rtlCol="0" anchor="ctr" anchorCtr="0">
                <a:noAutofit/>
              </a:bodyPr>
              <a:lstStyle/>
              <a:p>
                <a:pPr algn="ctr" defTabSz="609576">
                  <a:lnSpc>
                    <a:spcPct val="90000"/>
                  </a:lnSpc>
                </a:pPr>
                <a:endParaRPr lang="en-US" sz="1600"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TextBox 31">
                <a:extLst>
                  <a:ext uri="{FF2B5EF4-FFF2-40B4-BE49-F238E27FC236}">
                    <a16:creationId xmlns:a16="http://schemas.microsoft.com/office/drawing/2014/main" id="{AD84B1B0-88B0-435B-915F-96877143E98F}"/>
                  </a:ext>
                </a:extLst>
              </p:cNvPr>
              <p:cNvSpPr txBox="1"/>
              <p:nvPr/>
            </p:nvSpPr>
            <p:spPr>
              <a:xfrm>
                <a:off x="1515444" y="2090982"/>
                <a:ext cx="1005840" cy="365760"/>
              </a:xfrm>
              <a:prstGeom prst="roundRect">
                <a:avLst/>
              </a:prstGeom>
              <a:solidFill>
                <a:schemeClr val="tx2"/>
              </a:solidFill>
            </p:spPr>
            <p:txBody>
              <a:bodyPr wrap="square" tIns="146304" bIns="121920" rtlCol="0" anchor="ctr" anchorCtr="0">
                <a:noAutofit/>
              </a:bodyPr>
              <a:lstStyle/>
              <a:p>
                <a:pPr algn="ctr" defTabSz="609576">
                  <a:lnSpc>
                    <a:spcPct val="90000"/>
                  </a:lnSpc>
                </a:pPr>
                <a:r>
                  <a:rPr lang="en-US" sz="1600"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“web”</a:t>
                </a:r>
              </a:p>
            </p:txBody>
          </p:sp>
        </p:grpSp>
        <p:grpSp>
          <p:nvGrpSpPr>
            <p:cNvPr id="12" name="Group 11">
              <a:extLst>
                <a:ext uri="{FF2B5EF4-FFF2-40B4-BE49-F238E27FC236}">
                  <a16:creationId xmlns:a16="http://schemas.microsoft.com/office/drawing/2014/main" id="{EB21ED00-3313-4503-B0AA-8FAE98F38F7E}"/>
                </a:ext>
              </a:extLst>
            </p:cNvPr>
            <p:cNvGrpSpPr/>
            <p:nvPr/>
          </p:nvGrpSpPr>
          <p:grpSpPr>
            <a:xfrm>
              <a:off x="5719255" y="4210486"/>
              <a:ext cx="870604" cy="555848"/>
              <a:chOff x="6126452" y="1383037"/>
              <a:chExt cx="822960" cy="758952"/>
            </a:xfrm>
          </p:grpSpPr>
          <p:sp>
            <p:nvSpPr>
              <p:cNvPr id="29" name="TextBox 28">
                <a:extLst>
                  <a:ext uri="{FF2B5EF4-FFF2-40B4-BE49-F238E27FC236}">
                    <a16:creationId xmlns:a16="http://schemas.microsoft.com/office/drawing/2014/main" id="{A6FBF644-EEC0-4261-A806-B544E55819D4}"/>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76">
                  <a:lnSpc>
                    <a:spcPct val="90000"/>
                  </a:lnSpc>
                </a:pPr>
                <a:endParaRPr lang="en-US" sz="1067"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29">
                <a:extLst>
                  <a:ext uri="{FF2B5EF4-FFF2-40B4-BE49-F238E27FC236}">
                    <a16:creationId xmlns:a16="http://schemas.microsoft.com/office/drawing/2014/main" id="{41BC3B04-63C8-4166-9623-3BF8427CD87B}"/>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76">
                  <a:lnSpc>
                    <a:spcPct val="90000"/>
                  </a:lnSpc>
                </a:pPr>
                <a:endParaRPr lang="en-US" sz="1067"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 name="Group 12">
              <a:extLst>
                <a:ext uri="{FF2B5EF4-FFF2-40B4-BE49-F238E27FC236}">
                  <a16:creationId xmlns:a16="http://schemas.microsoft.com/office/drawing/2014/main" id="{D8E4E292-04F1-40AA-810E-4789C8C03908}"/>
                </a:ext>
              </a:extLst>
            </p:cNvPr>
            <p:cNvGrpSpPr/>
            <p:nvPr/>
          </p:nvGrpSpPr>
          <p:grpSpPr>
            <a:xfrm>
              <a:off x="6656809" y="4210486"/>
              <a:ext cx="870604" cy="555848"/>
              <a:chOff x="6126452" y="1383037"/>
              <a:chExt cx="822960" cy="758952"/>
            </a:xfrm>
          </p:grpSpPr>
          <p:sp>
            <p:nvSpPr>
              <p:cNvPr id="27" name="TextBox 26">
                <a:extLst>
                  <a:ext uri="{FF2B5EF4-FFF2-40B4-BE49-F238E27FC236}">
                    <a16:creationId xmlns:a16="http://schemas.microsoft.com/office/drawing/2014/main" id="{A9EAD1E3-70D4-48D3-B433-0C9B34568808}"/>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76">
                  <a:lnSpc>
                    <a:spcPct val="90000"/>
                  </a:lnSpc>
                </a:pPr>
                <a:endParaRPr lang="en-US" sz="1067"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27">
                <a:extLst>
                  <a:ext uri="{FF2B5EF4-FFF2-40B4-BE49-F238E27FC236}">
                    <a16:creationId xmlns:a16="http://schemas.microsoft.com/office/drawing/2014/main" id="{167B8E9F-4F66-4143-B7CE-8C867A1B1358}"/>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76">
                  <a:lnSpc>
                    <a:spcPct val="90000"/>
                  </a:lnSpc>
                </a:pPr>
                <a:endParaRPr lang="en-US" sz="1067"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 name="Group 13">
              <a:extLst>
                <a:ext uri="{FF2B5EF4-FFF2-40B4-BE49-F238E27FC236}">
                  <a16:creationId xmlns:a16="http://schemas.microsoft.com/office/drawing/2014/main" id="{52B4053D-8447-486C-AE67-4121876DDC57}"/>
                </a:ext>
              </a:extLst>
            </p:cNvPr>
            <p:cNvGrpSpPr/>
            <p:nvPr/>
          </p:nvGrpSpPr>
          <p:grpSpPr>
            <a:xfrm>
              <a:off x="5786225" y="4298646"/>
              <a:ext cx="736665" cy="357644"/>
              <a:chOff x="6126452" y="1383037"/>
              <a:chExt cx="822960" cy="347472"/>
            </a:xfrm>
          </p:grpSpPr>
          <p:sp>
            <p:nvSpPr>
              <p:cNvPr id="25" name="TextBox 24">
                <a:extLst>
                  <a:ext uri="{FF2B5EF4-FFF2-40B4-BE49-F238E27FC236}">
                    <a16:creationId xmlns:a16="http://schemas.microsoft.com/office/drawing/2014/main" id="{890FB678-510D-458F-85C4-C47EB85F4B26}"/>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76">
                  <a:lnSpc>
                    <a:spcPct val="90000"/>
                  </a:lnSpc>
                </a:pPr>
                <a:endParaRPr lang="en-US" sz="1067"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TextBox 25">
                <a:extLst>
                  <a:ext uri="{FF2B5EF4-FFF2-40B4-BE49-F238E27FC236}">
                    <a16:creationId xmlns:a16="http://schemas.microsoft.com/office/drawing/2014/main" id="{75806B96-4B71-4DBE-85F4-A7DADF83299B}"/>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76">
                  <a:lnSpc>
                    <a:spcPct val="90000"/>
                  </a:lnSpc>
                </a:pPr>
                <a:endParaRPr lang="en-US" sz="1067"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 name="Group 14">
              <a:extLst>
                <a:ext uri="{FF2B5EF4-FFF2-40B4-BE49-F238E27FC236}">
                  <a16:creationId xmlns:a16="http://schemas.microsoft.com/office/drawing/2014/main" id="{F3774DA5-8339-418D-8EE4-AAD64D5D5192}"/>
                </a:ext>
              </a:extLst>
            </p:cNvPr>
            <p:cNvGrpSpPr/>
            <p:nvPr/>
          </p:nvGrpSpPr>
          <p:grpSpPr>
            <a:xfrm>
              <a:off x="6723778" y="4298646"/>
              <a:ext cx="736665" cy="357644"/>
              <a:chOff x="6126452" y="1383037"/>
              <a:chExt cx="822960" cy="347472"/>
            </a:xfrm>
          </p:grpSpPr>
          <p:sp>
            <p:nvSpPr>
              <p:cNvPr id="23" name="TextBox 22">
                <a:extLst>
                  <a:ext uri="{FF2B5EF4-FFF2-40B4-BE49-F238E27FC236}">
                    <a16:creationId xmlns:a16="http://schemas.microsoft.com/office/drawing/2014/main" id="{EDFF4412-BC7F-4EEA-BDCF-0A3E27466A9B}"/>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76">
                  <a:lnSpc>
                    <a:spcPct val="90000"/>
                  </a:lnSpc>
                </a:pPr>
                <a:endParaRPr lang="en-US" sz="1067"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A39E7DCC-494F-489A-AF75-B7C723B05D95}"/>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76">
                  <a:lnSpc>
                    <a:spcPct val="90000"/>
                  </a:lnSpc>
                </a:pPr>
                <a:endParaRPr lang="en-US" sz="1067"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6" name="Rectangle 15">
              <a:extLst>
                <a:ext uri="{FF2B5EF4-FFF2-40B4-BE49-F238E27FC236}">
                  <a16:creationId xmlns:a16="http://schemas.microsoft.com/office/drawing/2014/main" id="{C09DF38F-0347-4D31-A7C7-D406D298BF21}"/>
                </a:ext>
              </a:extLst>
            </p:cNvPr>
            <p:cNvSpPr/>
            <p:nvPr/>
          </p:nvSpPr>
          <p:spPr>
            <a:xfrm>
              <a:off x="5589782" y="4094569"/>
              <a:ext cx="2063469" cy="781199"/>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63">
                <a:lnSpc>
                  <a:spcPct val="90000"/>
                </a:lnSpc>
              </a:pPr>
              <a:endParaRPr lang="en-US" sz="1067" dirty="0">
                <a:gradFill>
                  <a:gsLst>
                    <a:gs pos="98876">
                      <a:srgbClr val="FFFFFF"/>
                    </a:gs>
                    <a:gs pos="83708">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 name="Image" descr="Image">
              <a:extLst>
                <a:ext uri="{FF2B5EF4-FFF2-40B4-BE49-F238E27FC236}">
                  <a16:creationId xmlns:a16="http://schemas.microsoft.com/office/drawing/2014/main" id="{133F1F3F-B598-4698-B9C7-09BB37711E0B}"/>
                </a:ext>
              </a:extLst>
            </p:cNvPr>
            <p:cNvPicPr>
              <a:picLocks noChangeAspect="1"/>
            </p:cNvPicPr>
            <p:nvPr/>
          </p:nvPicPr>
          <p:blipFill>
            <a:blip r:embed="rId3"/>
            <a:srcRect t="15332" b="20417"/>
            <a:stretch>
              <a:fillRect/>
            </a:stretch>
          </p:blipFill>
          <p:spPr>
            <a:xfrm>
              <a:off x="5930623" y="4308964"/>
              <a:ext cx="447869" cy="289400"/>
            </a:xfrm>
            <a:prstGeom prst="rect">
              <a:avLst/>
            </a:prstGeom>
            <a:ln w="12700">
              <a:miter lim="400000"/>
            </a:ln>
          </p:spPr>
        </p:pic>
        <p:pic>
          <p:nvPicPr>
            <p:cNvPr id="18" name="Image" descr="Image">
              <a:extLst>
                <a:ext uri="{FF2B5EF4-FFF2-40B4-BE49-F238E27FC236}">
                  <a16:creationId xmlns:a16="http://schemas.microsoft.com/office/drawing/2014/main" id="{61272BBB-4104-4337-ADD7-5A307E8F2288}"/>
                </a:ext>
              </a:extLst>
            </p:cNvPr>
            <p:cNvPicPr>
              <a:picLocks noChangeAspect="1"/>
            </p:cNvPicPr>
            <p:nvPr/>
          </p:nvPicPr>
          <p:blipFill>
            <a:blip r:embed="rId3"/>
            <a:srcRect t="15332" b="20417"/>
            <a:stretch>
              <a:fillRect/>
            </a:stretch>
          </p:blipFill>
          <p:spPr>
            <a:xfrm>
              <a:off x="6868175" y="4308964"/>
              <a:ext cx="447869" cy="289400"/>
            </a:xfrm>
            <a:prstGeom prst="rect">
              <a:avLst/>
            </a:prstGeom>
            <a:ln w="12700">
              <a:miter lim="400000"/>
            </a:ln>
          </p:spPr>
        </p:pic>
        <p:cxnSp>
          <p:nvCxnSpPr>
            <p:cNvPr id="19" name="Straight Arrow Connector 18">
              <a:extLst>
                <a:ext uri="{FF2B5EF4-FFF2-40B4-BE49-F238E27FC236}">
                  <a16:creationId xmlns:a16="http://schemas.microsoft.com/office/drawing/2014/main" id="{566FC2E3-35A4-4397-980B-167C9B7A5C21}"/>
                </a:ext>
              </a:extLst>
            </p:cNvPr>
            <p:cNvCxnSpPr>
              <a:cxnSpLocks/>
            </p:cNvCxnSpPr>
            <p:nvPr/>
          </p:nvCxnSpPr>
          <p:spPr>
            <a:xfrm flipV="1">
              <a:off x="6154557"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20" name="Straight Arrow Connector 19">
              <a:extLst>
                <a:ext uri="{FF2B5EF4-FFF2-40B4-BE49-F238E27FC236}">
                  <a16:creationId xmlns:a16="http://schemas.microsoft.com/office/drawing/2014/main" id="{E3BFDB54-816A-45FA-A3D5-C48409F2BD95}"/>
                </a:ext>
              </a:extLst>
            </p:cNvPr>
            <p:cNvCxnSpPr>
              <a:cxnSpLocks/>
            </p:cNvCxnSpPr>
            <p:nvPr/>
          </p:nvCxnSpPr>
          <p:spPr>
            <a:xfrm flipV="1">
              <a:off x="7092111"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21" name="Straight Connector 20">
              <a:extLst>
                <a:ext uri="{FF2B5EF4-FFF2-40B4-BE49-F238E27FC236}">
                  <a16:creationId xmlns:a16="http://schemas.microsoft.com/office/drawing/2014/main" id="{59AD97FC-E57C-45E5-BA54-00A9BC70798D}"/>
                </a:ext>
              </a:extLst>
            </p:cNvPr>
            <p:cNvCxnSpPr/>
            <p:nvPr/>
          </p:nvCxnSpPr>
          <p:spPr>
            <a:xfrm flipV="1">
              <a:off x="6154557"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22" name="Straight Connector 21">
              <a:extLst>
                <a:ext uri="{FF2B5EF4-FFF2-40B4-BE49-F238E27FC236}">
                  <a16:creationId xmlns:a16="http://schemas.microsoft.com/office/drawing/2014/main" id="{53999BC1-3C14-49A5-977B-56822E7EB2A0}"/>
                </a:ext>
              </a:extLst>
            </p:cNvPr>
            <p:cNvCxnSpPr>
              <a:cxnSpLocks/>
            </p:cNvCxnSpPr>
            <p:nvPr/>
          </p:nvCxnSpPr>
          <p:spPr>
            <a:xfrm flipH="1" flipV="1">
              <a:off x="6826662"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grpSp>
        <p:nvGrpSpPr>
          <p:cNvPr id="33" name="Group 32">
            <a:extLst>
              <a:ext uri="{FF2B5EF4-FFF2-40B4-BE49-F238E27FC236}">
                <a16:creationId xmlns:a16="http://schemas.microsoft.com/office/drawing/2014/main" id="{E7DCC121-8D05-4C94-AC33-4ACF765320C2}"/>
              </a:ext>
            </a:extLst>
          </p:cNvPr>
          <p:cNvGrpSpPr/>
          <p:nvPr/>
        </p:nvGrpSpPr>
        <p:grpSpPr>
          <a:xfrm>
            <a:off x="5178244" y="2318772"/>
            <a:ext cx="6556929" cy="1011936"/>
            <a:chOff x="3883682" y="2044843"/>
            <a:chExt cx="4917697" cy="758952"/>
          </a:xfrm>
        </p:grpSpPr>
        <p:grpSp>
          <p:nvGrpSpPr>
            <p:cNvPr id="34" name="Group 33">
              <a:extLst>
                <a:ext uri="{FF2B5EF4-FFF2-40B4-BE49-F238E27FC236}">
                  <a16:creationId xmlns:a16="http://schemas.microsoft.com/office/drawing/2014/main" id="{7EC0AAB0-BB62-49A7-AB1B-A1A75E1F1BBE}"/>
                </a:ext>
              </a:extLst>
            </p:cNvPr>
            <p:cNvGrpSpPr/>
            <p:nvPr/>
          </p:nvGrpSpPr>
          <p:grpSpPr>
            <a:xfrm>
              <a:off x="3883682" y="2044843"/>
              <a:ext cx="1092144" cy="758952"/>
              <a:chOff x="2306511" y="2192274"/>
              <a:chExt cx="1092144" cy="758952"/>
            </a:xfrm>
          </p:grpSpPr>
          <p:sp>
            <p:nvSpPr>
              <p:cNvPr id="56" name="Rectangle 55">
                <a:extLst>
                  <a:ext uri="{FF2B5EF4-FFF2-40B4-BE49-F238E27FC236}">
                    <a16:creationId xmlns:a16="http://schemas.microsoft.com/office/drawing/2014/main" id="{0ADCF4A8-DA2A-4800-AAF0-3E01E1D7A0E4}"/>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63">
                  <a:lnSpc>
                    <a:spcPct val="90000"/>
                  </a:lnSpc>
                </a:pPr>
                <a:endParaRPr lang="en-US" dirty="0">
                  <a:solidFill>
                    <a:srgbClr val="00A0C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56">
                <a:extLst>
                  <a:ext uri="{FF2B5EF4-FFF2-40B4-BE49-F238E27FC236}">
                    <a16:creationId xmlns:a16="http://schemas.microsoft.com/office/drawing/2014/main" id="{A7A438DE-78EA-4671-99E0-8EB42D9EB554}"/>
                  </a:ext>
                </a:extLst>
              </p:cNvPr>
              <p:cNvSpPr txBox="1"/>
              <p:nvPr/>
            </p:nvSpPr>
            <p:spPr>
              <a:xfrm>
                <a:off x="2319396" y="2200216"/>
                <a:ext cx="923570" cy="681197"/>
              </a:xfrm>
              <a:prstGeom prst="rect">
                <a:avLst/>
              </a:prstGeom>
              <a:noFill/>
            </p:spPr>
            <p:txBody>
              <a:bodyPr wrap="none" tIns="121920" rtlCol="0">
                <a:spAutoFit/>
              </a:bodyPr>
              <a:lstStyle/>
              <a:p>
                <a:pPr defTabSz="914363">
                  <a:lnSpc>
                    <a:spcPct val="90000"/>
                  </a:lnSpc>
                </a:pPr>
                <a:r>
                  <a:rPr lang="en-US" sz="1067"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914363">
                  <a:lnSpc>
                    <a:spcPct val="90000"/>
                  </a:lnSpc>
                </a:pPr>
                <a:endPar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914363">
                  <a:lnSpc>
                    <a:spcPct val="90000"/>
                  </a:lnSpc>
                </a:pPr>
                <a:r>
                  <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rPr>
                  <a:t>#Pods—2</a:t>
                </a:r>
              </a:p>
              <a:p>
                <a:pPr defTabSz="914363">
                  <a:lnSpc>
                    <a:spcPct val="90000"/>
                  </a:lnSpc>
                </a:pPr>
                <a:r>
                  <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v1</a:t>
                </a:r>
              </a:p>
            </p:txBody>
          </p:sp>
        </p:grpSp>
        <p:grpSp>
          <p:nvGrpSpPr>
            <p:cNvPr id="35" name="Group 34">
              <a:extLst>
                <a:ext uri="{FF2B5EF4-FFF2-40B4-BE49-F238E27FC236}">
                  <a16:creationId xmlns:a16="http://schemas.microsoft.com/office/drawing/2014/main" id="{EE4B406B-B5E5-4C36-93B8-A8338378447C}"/>
                </a:ext>
              </a:extLst>
            </p:cNvPr>
            <p:cNvGrpSpPr/>
            <p:nvPr/>
          </p:nvGrpSpPr>
          <p:grpSpPr>
            <a:xfrm>
              <a:off x="7709235" y="2044843"/>
              <a:ext cx="1092144" cy="758952"/>
              <a:chOff x="2306511" y="2192274"/>
              <a:chExt cx="1092144" cy="758952"/>
            </a:xfrm>
          </p:grpSpPr>
          <p:sp>
            <p:nvSpPr>
              <p:cNvPr id="54" name="Rectangle 53">
                <a:extLst>
                  <a:ext uri="{FF2B5EF4-FFF2-40B4-BE49-F238E27FC236}">
                    <a16:creationId xmlns:a16="http://schemas.microsoft.com/office/drawing/2014/main" id="{9794E0BC-9127-44CE-9213-6895C044FA0C}"/>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63">
                  <a:lnSpc>
                    <a:spcPct val="90000"/>
                  </a:lnSpc>
                </a:pPr>
                <a:endParaRPr lang="en-US" dirty="0">
                  <a:solidFill>
                    <a:srgbClr val="00A0C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TextBox 54">
                <a:extLst>
                  <a:ext uri="{FF2B5EF4-FFF2-40B4-BE49-F238E27FC236}">
                    <a16:creationId xmlns:a16="http://schemas.microsoft.com/office/drawing/2014/main" id="{0C98779B-4BAE-486D-9916-5E7369FA56D6}"/>
                  </a:ext>
                </a:extLst>
              </p:cNvPr>
              <p:cNvSpPr txBox="1"/>
              <p:nvPr/>
            </p:nvSpPr>
            <p:spPr>
              <a:xfrm>
                <a:off x="2306511" y="2192274"/>
                <a:ext cx="923570" cy="681197"/>
              </a:xfrm>
              <a:prstGeom prst="rect">
                <a:avLst/>
              </a:prstGeom>
              <a:noFill/>
            </p:spPr>
            <p:txBody>
              <a:bodyPr wrap="none" tIns="121920" rtlCol="0">
                <a:spAutoFit/>
              </a:bodyPr>
              <a:lstStyle/>
              <a:p>
                <a:pPr defTabSz="914363">
                  <a:lnSpc>
                    <a:spcPct val="90000"/>
                  </a:lnSpc>
                </a:pPr>
                <a:r>
                  <a:rPr lang="en-US" sz="1067"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br>
                  <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914363">
                  <a:lnSpc>
                    <a:spcPct val="90000"/>
                  </a:lnSpc>
                </a:pPr>
                <a:endPar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914363">
                  <a:lnSpc>
                    <a:spcPct val="90000"/>
                  </a:lnSpc>
                </a:pPr>
                <a:r>
                  <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rPr>
                  <a:t>#Pods—1</a:t>
                </a:r>
              </a:p>
              <a:p>
                <a:pPr defTabSz="914363">
                  <a:lnSpc>
                    <a:spcPct val="90000"/>
                  </a:lnSpc>
                </a:pPr>
                <a:r>
                  <a:rPr lang="en-US" sz="10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v2</a:t>
                </a:r>
              </a:p>
            </p:txBody>
          </p:sp>
        </p:grpSp>
        <p:grpSp>
          <p:nvGrpSpPr>
            <p:cNvPr id="36" name="Group 35">
              <a:extLst>
                <a:ext uri="{FF2B5EF4-FFF2-40B4-BE49-F238E27FC236}">
                  <a16:creationId xmlns:a16="http://schemas.microsoft.com/office/drawing/2014/main" id="{07973DE1-9148-4137-B847-00731A328C1D}"/>
                </a:ext>
              </a:extLst>
            </p:cNvPr>
            <p:cNvGrpSpPr/>
            <p:nvPr/>
          </p:nvGrpSpPr>
          <p:grpSpPr>
            <a:xfrm>
              <a:off x="5184387" y="2321829"/>
              <a:ext cx="720492" cy="481966"/>
              <a:chOff x="667604" y="1308351"/>
              <a:chExt cx="1005840" cy="672846"/>
            </a:xfrm>
          </p:grpSpPr>
          <p:grpSp>
            <p:nvGrpSpPr>
              <p:cNvPr id="50" name="Group 49">
                <a:extLst>
                  <a:ext uri="{FF2B5EF4-FFF2-40B4-BE49-F238E27FC236}">
                    <a16:creationId xmlns:a16="http://schemas.microsoft.com/office/drawing/2014/main" id="{1A2C15D0-A7E1-45EE-B024-417E59585D02}"/>
                  </a:ext>
                </a:extLst>
              </p:cNvPr>
              <p:cNvGrpSpPr/>
              <p:nvPr/>
            </p:nvGrpSpPr>
            <p:grpSpPr>
              <a:xfrm>
                <a:off x="667604" y="1308351"/>
                <a:ext cx="1005840" cy="672846"/>
                <a:chOff x="6126452" y="1383037"/>
                <a:chExt cx="822960" cy="337612"/>
              </a:xfrm>
            </p:grpSpPr>
            <p:sp>
              <p:nvSpPr>
                <p:cNvPr id="52" name="TextBox 51">
                  <a:extLst>
                    <a:ext uri="{FF2B5EF4-FFF2-40B4-BE49-F238E27FC236}">
                      <a16:creationId xmlns:a16="http://schemas.microsoft.com/office/drawing/2014/main" id="{50CB7403-207E-41E3-AEC9-E6BA19E1F690}"/>
                    </a:ext>
                  </a:extLst>
                </p:cNvPr>
                <p:cNvSpPr txBox="1"/>
                <p:nvPr/>
              </p:nvSpPr>
              <p:spPr>
                <a:xfrm>
                  <a:off x="6126452" y="1383037"/>
                  <a:ext cx="822960" cy="337612"/>
                </a:xfrm>
                <a:prstGeom prst="roundRect">
                  <a:avLst/>
                </a:prstGeom>
                <a:solidFill>
                  <a:schemeClr val="accent2">
                    <a:lumMod val="50000"/>
                  </a:schemeClr>
                </a:solidFill>
              </p:spPr>
              <p:txBody>
                <a:bodyPr wrap="square" tIns="146304" bIns="12192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TextBox 52">
                  <a:extLst>
                    <a:ext uri="{FF2B5EF4-FFF2-40B4-BE49-F238E27FC236}">
                      <a16:creationId xmlns:a16="http://schemas.microsoft.com/office/drawing/2014/main" id="{07A27B95-8419-4BA1-AF39-6EBB894E7860}"/>
                    </a:ext>
                  </a:extLst>
                </p:cNvPr>
                <p:cNvSpPr txBox="1"/>
                <p:nvPr/>
              </p:nvSpPr>
              <p:spPr>
                <a:xfrm>
                  <a:off x="6126452" y="1383037"/>
                  <a:ext cx="822960" cy="320040"/>
                </a:xfrm>
                <a:prstGeom prst="roundRect">
                  <a:avLst/>
                </a:prstGeom>
                <a:solidFill>
                  <a:schemeClr val="accent2"/>
                </a:solidFill>
              </p:spPr>
              <p:txBody>
                <a:bodyPr wrap="square" tIns="60960" bIns="0" rtlCol="0" anchor="t" anchorCtr="0">
                  <a:noAutofit/>
                </a:bodyPr>
                <a:lstStyle/>
                <a:p>
                  <a:pPr algn="ctr" defTabSz="609576">
                    <a:lnSpc>
                      <a:spcPct val="90000"/>
                    </a:lnSpc>
                  </a:pPr>
                  <a:r>
                    <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51" name="Rectangle 50">
                <a:extLst>
                  <a:ext uri="{FF2B5EF4-FFF2-40B4-BE49-F238E27FC236}">
                    <a16:creationId xmlns:a16="http://schemas.microsoft.com/office/drawing/2014/main" id="{0672C263-8026-4D47-9809-95BA02A07013}"/>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6">
                  <a:lnSpc>
                    <a:spcPct val="90000"/>
                  </a:lnSpc>
                </a:pPr>
                <a:r>
                  <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37" name="Group 36">
              <a:extLst>
                <a:ext uri="{FF2B5EF4-FFF2-40B4-BE49-F238E27FC236}">
                  <a16:creationId xmlns:a16="http://schemas.microsoft.com/office/drawing/2014/main" id="{75D2C5DC-5ADC-4AE5-9C05-CBB81AD70A26}"/>
                </a:ext>
              </a:extLst>
            </p:cNvPr>
            <p:cNvGrpSpPr/>
            <p:nvPr/>
          </p:nvGrpSpPr>
          <p:grpSpPr>
            <a:xfrm>
              <a:off x="5982285" y="2321829"/>
              <a:ext cx="720492" cy="481966"/>
              <a:chOff x="667604" y="1308351"/>
              <a:chExt cx="1005840" cy="672846"/>
            </a:xfrm>
          </p:grpSpPr>
          <p:grpSp>
            <p:nvGrpSpPr>
              <p:cNvPr id="46" name="Group 45">
                <a:extLst>
                  <a:ext uri="{FF2B5EF4-FFF2-40B4-BE49-F238E27FC236}">
                    <a16:creationId xmlns:a16="http://schemas.microsoft.com/office/drawing/2014/main" id="{902A2D07-CBDB-4CB8-BA2D-553F5C56B1F2}"/>
                  </a:ext>
                </a:extLst>
              </p:cNvPr>
              <p:cNvGrpSpPr/>
              <p:nvPr/>
            </p:nvGrpSpPr>
            <p:grpSpPr>
              <a:xfrm>
                <a:off x="667604" y="1308351"/>
                <a:ext cx="1005840" cy="672846"/>
                <a:chOff x="6126452" y="1383037"/>
                <a:chExt cx="822960" cy="337612"/>
              </a:xfrm>
            </p:grpSpPr>
            <p:sp>
              <p:nvSpPr>
                <p:cNvPr id="48" name="TextBox 47">
                  <a:extLst>
                    <a:ext uri="{FF2B5EF4-FFF2-40B4-BE49-F238E27FC236}">
                      <a16:creationId xmlns:a16="http://schemas.microsoft.com/office/drawing/2014/main" id="{C3451852-AAC3-4C7F-BB81-470190A90879}"/>
                    </a:ext>
                  </a:extLst>
                </p:cNvPr>
                <p:cNvSpPr txBox="1"/>
                <p:nvPr/>
              </p:nvSpPr>
              <p:spPr>
                <a:xfrm>
                  <a:off x="6126452" y="1383037"/>
                  <a:ext cx="822960" cy="337612"/>
                </a:xfrm>
                <a:prstGeom prst="roundRect">
                  <a:avLst/>
                </a:prstGeom>
                <a:solidFill>
                  <a:schemeClr val="accent2">
                    <a:lumMod val="50000"/>
                  </a:schemeClr>
                </a:solidFill>
              </p:spPr>
              <p:txBody>
                <a:bodyPr wrap="square" tIns="146304" bIns="12192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TextBox 48">
                  <a:extLst>
                    <a:ext uri="{FF2B5EF4-FFF2-40B4-BE49-F238E27FC236}">
                      <a16:creationId xmlns:a16="http://schemas.microsoft.com/office/drawing/2014/main" id="{03DB10BB-AB25-4B36-BC4E-F1C7743BA80A}"/>
                    </a:ext>
                  </a:extLst>
                </p:cNvPr>
                <p:cNvSpPr txBox="1"/>
                <p:nvPr/>
              </p:nvSpPr>
              <p:spPr>
                <a:xfrm>
                  <a:off x="6126452" y="1383037"/>
                  <a:ext cx="822960" cy="320040"/>
                </a:xfrm>
                <a:prstGeom prst="roundRect">
                  <a:avLst/>
                </a:prstGeom>
                <a:solidFill>
                  <a:schemeClr val="accent2"/>
                </a:solidFill>
              </p:spPr>
              <p:txBody>
                <a:bodyPr wrap="square" tIns="60960" bIns="0" rtlCol="0" anchor="t" anchorCtr="0">
                  <a:noAutofit/>
                </a:bodyPr>
                <a:lstStyle/>
                <a:p>
                  <a:pPr algn="ctr" defTabSz="609576">
                    <a:lnSpc>
                      <a:spcPct val="90000"/>
                    </a:lnSpc>
                  </a:pPr>
                  <a:r>
                    <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47" name="Rectangle 46">
                <a:extLst>
                  <a:ext uri="{FF2B5EF4-FFF2-40B4-BE49-F238E27FC236}">
                    <a16:creationId xmlns:a16="http://schemas.microsoft.com/office/drawing/2014/main" id="{1BAF030A-EFAD-4807-BBE6-83899A2EF8B7}"/>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6">
                  <a:lnSpc>
                    <a:spcPct val="90000"/>
                  </a:lnSpc>
                </a:pPr>
                <a:r>
                  <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38" name="Group 37">
              <a:extLst>
                <a:ext uri="{FF2B5EF4-FFF2-40B4-BE49-F238E27FC236}">
                  <a16:creationId xmlns:a16="http://schemas.microsoft.com/office/drawing/2014/main" id="{664AC389-6074-4958-AD03-35ED90A912EA}"/>
                </a:ext>
              </a:extLst>
            </p:cNvPr>
            <p:cNvGrpSpPr/>
            <p:nvPr/>
          </p:nvGrpSpPr>
          <p:grpSpPr>
            <a:xfrm>
              <a:off x="6780183" y="2321829"/>
              <a:ext cx="720492" cy="481966"/>
              <a:chOff x="667604" y="1308351"/>
              <a:chExt cx="1005840" cy="672846"/>
            </a:xfrm>
          </p:grpSpPr>
          <p:grpSp>
            <p:nvGrpSpPr>
              <p:cNvPr id="42" name="Group 41">
                <a:extLst>
                  <a:ext uri="{FF2B5EF4-FFF2-40B4-BE49-F238E27FC236}">
                    <a16:creationId xmlns:a16="http://schemas.microsoft.com/office/drawing/2014/main" id="{DEBD19A9-EB6C-4EE3-8ACB-8AE559CFACFC}"/>
                  </a:ext>
                </a:extLst>
              </p:cNvPr>
              <p:cNvGrpSpPr/>
              <p:nvPr/>
            </p:nvGrpSpPr>
            <p:grpSpPr>
              <a:xfrm>
                <a:off x="667604" y="1308351"/>
                <a:ext cx="1005840" cy="672846"/>
                <a:chOff x="6126452" y="1383037"/>
                <a:chExt cx="822960" cy="337612"/>
              </a:xfrm>
            </p:grpSpPr>
            <p:sp>
              <p:nvSpPr>
                <p:cNvPr id="44" name="TextBox 43">
                  <a:extLst>
                    <a:ext uri="{FF2B5EF4-FFF2-40B4-BE49-F238E27FC236}">
                      <a16:creationId xmlns:a16="http://schemas.microsoft.com/office/drawing/2014/main" id="{24A93355-C33D-48AD-B4DD-49EE6B119137}"/>
                    </a:ext>
                  </a:extLst>
                </p:cNvPr>
                <p:cNvSpPr txBox="1"/>
                <p:nvPr/>
              </p:nvSpPr>
              <p:spPr>
                <a:xfrm>
                  <a:off x="6126452" y="1383037"/>
                  <a:ext cx="822960" cy="337612"/>
                </a:xfrm>
                <a:prstGeom prst="roundRect">
                  <a:avLst/>
                </a:prstGeom>
                <a:solidFill>
                  <a:schemeClr val="accent2">
                    <a:lumMod val="50000"/>
                  </a:schemeClr>
                </a:solidFill>
              </p:spPr>
              <p:txBody>
                <a:bodyPr wrap="square" tIns="146304" bIns="12192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a:extLst>
                    <a:ext uri="{FF2B5EF4-FFF2-40B4-BE49-F238E27FC236}">
                      <a16:creationId xmlns:a16="http://schemas.microsoft.com/office/drawing/2014/main" id="{C8FE27E7-EFAB-4ADC-B58D-AEFB147BFC05}"/>
                    </a:ext>
                  </a:extLst>
                </p:cNvPr>
                <p:cNvSpPr txBox="1"/>
                <p:nvPr/>
              </p:nvSpPr>
              <p:spPr>
                <a:xfrm>
                  <a:off x="6126452" y="1383037"/>
                  <a:ext cx="822960" cy="320040"/>
                </a:xfrm>
                <a:prstGeom prst="roundRect">
                  <a:avLst/>
                </a:prstGeom>
                <a:solidFill>
                  <a:schemeClr val="accent2"/>
                </a:solidFill>
              </p:spPr>
              <p:txBody>
                <a:bodyPr wrap="square" tIns="60960" bIns="0" rtlCol="0" anchor="t" anchorCtr="0">
                  <a:noAutofit/>
                </a:bodyPr>
                <a:lstStyle/>
                <a:p>
                  <a:pPr algn="ctr" defTabSz="609576">
                    <a:lnSpc>
                      <a:spcPct val="90000"/>
                    </a:lnSpc>
                  </a:pPr>
                  <a:r>
                    <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43" name="Rectangle 42">
                <a:extLst>
                  <a:ext uri="{FF2B5EF4-FFF2-40B4-BE49-F238E27FC236}">
                    <a16:creationId xmlns:a16="http://schemas.microsoft.com/office/drawing/2014/main" id="{EE81A56D-0733-43C5-8BF3-7E9A2331CF80}"/>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9576">
                  <a:lnSpc>
                    <a:spcPct val="90000"/>
                  </a:lnSpc>
                </a:pPr>
                <a:r>
                  <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v2</a:t>
                </a:r>
              </a:p>
            </p:txBody>
          </p:sp>
        </p:grpSp>
        <p:sp>
          <p:nvSpPr>
            <p:cNvPr id="39" name="Freeform: Shape 77">
              <a:extLst>
                <a:ext uri="{FF2B5EF4-FFF2-40B4-BE49-F238E27FC236}">
                  <a16:creationId xmlns:a16="http://schemas.microsoft.com/office/drawing/2014/main" id="{3C865C33-0D0E-4127-B6C1-8905FB088120}"/>
                </a:ext>
              </a:extLst>
            </p:cNvPr>
            <p:cNvSpPr/>
            <p:nvPr/>
          </p:nvSpPr>
          <p:spPr>
            <a:xfrm>
              <a:off x="497585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defTabSz="609576"/>
              <a:endParaRPr lang="en-US" sz="3840">
                <a:solidFill>
                  <a:srgbClr val="002D43"/>
                </a:solidFill>
                <a:latin typeface="Amazon Ember"/>
              </a:endParaRPr>
            </a:p>
          </p:txBody>
        </p:sp>
        <p:sp>
          <p:nvSpPr>
            <p:cNvPr id="40" name="Freeform: Shape 78">
              <a:extLst>
                <a:ext uri="{FF2B5EF4-FFF2-40B4-BE49-F238E27FC236}">
                  <a16:creationId xmlns:a16="http://schemas.microsoft.com/office/drawing/2014/main" id="{DFF1C7FF-3BAF-410F-857E-A0E4243447FD}"/>
                </a:ext>
              </a:extLst>
            </p:cNvPr>
            <p:cNvSpPr/>
            <p:nvPr/>
          </p:nvSpPr>
          <p:spPr>
            <a:xfrm>
              <a:off x="4975860" y="2096005"/>
              <a:ext cx="1365410" cy="195679"/>
            </a:xfrm>
            <a:custGeom>
              <a:avLst/>
              <a:gdLst>
                <a:gd name="connsiteX0" fmla="*/ 0 w 1379220"/>
                <a:gd name="connsiteY0" fmla="*/ 0 h 228600"/>
                <a:gd name="connsiteX1" fmla="*/ 1379220 w 1379220"/>
                <a:gd name="connsiteY1" fmla="*/ 0 h 228600"/>
                <a:gd name="connsiteX2" fmla="*/ 1379220 w 1379220"/>
                <a:gd name="connsiteY2" fmla="*/ 228600 h 228600"/>
              </a:gdLst>
              <a:ahLst/>
              <a:cxnLst>
                <a:cxn ang="0">
                  <a:pos x="connsiteX0" y="connsiteY0"/>
                </a:cxn>
                <a:cxn ang="0">
                  <a:pos x="connsiteX1" y="connsiteY1"/>
                </a:cxn>
                <a:cxn ang="0">
                  <a:pos x="connsiteX2" y="connsiteY2"/>
                </a:cxn>
              </a:cxnLst>
              <a:rect l="l" t="t" r="r" b="b"/>
              <a:pathLst>
                <a:path w="1379220" h="228600">
                  <a:moveTo>
                    <a:pt x="0" y="0"/>
                  </a:moveTo>
                  <a:lnTo>
                    <a:pt x="1379220" y="0"/>
                  </a:lnTo>
                  <a:lnTo>
                    <a:pt x="1379220" y="22860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defTabSz="609576"/>
              <a:endParaRPr lang="en-US" sz="3840">
                <a:solidFill>
                  <a:srgbClr val="002D43"/>
                </a:solidFill>
                <a:latin typeface="Amazon Ember"/>
              </a:endParaRPr>
            </a:p>
          </p:txBody>
        </p:sp>
        <p:sp>
          <p:nvSpPr>
            <p:cNvPr id="41" name="Freeform: Shape 79">
              <a:extLst>
                <a:ext uri="{FF2B5EF4-FFF2-40B4-BE49-F238E27FC236}">
                  <a16:creationId xmlns:a16="http://schemas.microsoft.com/office/drawing/2014/main" id="{C02FD100-F285-44D7-B171-9FA037543B8F}"/>
                </a:ext>
              </a:extLst>
            </p:cNvPr>
            <p:cNvSpPr/>
            <p:nvPr/>
          </p:nvSpPr>
          <p:spPr>
            <a:xfrm flipH="1">
              <a:off x="712614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defTabSz="609576"/>
              <a:endParaRPr lang="en-US" sz="3840">
                <a:solidFill>
                  <a:srgbClr val="002D43"/>
                </a:solidFill>
                <a:latin typeface="Amazon Ember"/>
              </a:endParaRPr>
            </a:p>
          </p:txBody>
        </p:sp>
      </p:grpSp>
      <p:grpSp>
        <p:nvGrpSpPr>
          <p:cNvPr id="58" name="Group 57">
            <a:extLst>
              <a:ext uri="{FF2B5EF4-FFF2-40B4-BE49-F238E27FC236}">
                <a16:creationId xmlns:a16="http://schemas.microsoft.com/office/drawing/2014/main" id="{69EB6C34-86C4-40D2-A714-A87CD6A84A8F}"/>
              </a:ext>
            </a:extLst>
          </p:cNvPr>
          <p:cNvGrpSpPr/>
          <p:nvPr/>
        </p:nvGrpSpPr>
        <p:grpSpPr>
          <a:xfrm>
            <a:off x="6743450" y="420923"/>
            <a:ext cx="4473226" cy="1631918"/>
            <a:chOff x="5057586" y="315691"/>
            <a:chExt cx="3354920" cy="1223939"/>
          </a:xfrm>
        </p:grpSpPr>
        <p:grpSp>
          <p:nvGrpSpPr>
            <p:cNvPr id="59" name="Group 58">
              <a:extLst>
                <a:ext uri="{FF2B5EF4-FFF2-40B4-BE49-F238E27FC236}">
                  <a16:creationId xmlns:a16="http://schemas.microsoft.com/office/drawing/2014/main" id="{91DD902D-0DF2-40B5-B6E4-4BE3B599802E}"/>
                </a:ext>
              </a:extLst>
            </p:cNvPr>
            <p:cNvGrpSpPr/>
            <p:nvPr/>
          </p:nvGrpSpPr>
          <p:grpSpPr>
            <a:xfrm>
              <a:off x="5057586" y="315691"/>
              <a:ext cx="2569888" cy="1223939"/>
              <a:chOff x="5184912" y="347472"/>
              <a:chExt cx="2569888" cy="1223939"/>
            </a:xfrm>
          </p:grpSpPr>
          <p:sp>
            <p:nvSpPr>
              <p:cNvPr id="66" name="Node">
                <a:extLst>
                  <a:ext uri="{FF2B5EF4-FFF2-40B4-BE49-F238E27FC236}">
                    <a16:creationId xmlns:a16="http://schemas.microsoft.com/office/drawing/2014/main" id="{667157AC-2C8C-489E-92C4-79828AB18E55}"/>
                  </a:ext>
                </a:extLst>
              </p:cNvPr>
              <p:cNvSpPr/>
              <p:nvPr/>
            </p:nvSpPr>
            <p:spPr>
              <a:xfrm>
                <a:off x="5184912" y="347472"/>
                <a:ext cx="2569888" cy="1223939"/>
              </a:xfrm>
              <a:prstGeom prst="rect">
                <a:avLst/>
              </a:prstGeom>
              <a:noFill/>
              <a:ln w="9525">
                <a:solidFill>
                  <a:schemeClr val="accent1"/>
                </a:solidFill>
                <a:prstDash val="dash"/>
                <a:tailEnd type="arrow" w="lg" len="sm"/>
              </a:ln>
              <a:extLst>
                <a:ext uri="{C572A759-6A51-4108-AA02-DFA0A04FC94B}">
                  <ma14:wrappingTextBoxFlag xmlns:ma14="http://schemas.microsoft.com/office/mac/drawingml/2011/main" xmlns="" val="1"/>
                </a:ext>
              </a:extLst>
            </p:spPr>
            <p:style>
              <a:lnRef idx="2">
                <a:schemeClr val="accent1"/>
              </a:lnRef>
              <a:fillRef idx="1">
                <a:schemeClr val="lt1"/>
              </a:fillRef>
              <a:effectRef idx="0">
                <a:schemeClr val="accent1"/>
              </a:effectRef>
              <a:fontRef idx="minor">
                <a:schemeClr val="dk1"/>
              </a:fontRef>
            </p:style>
            <p:txBody>
              <a:bodyPr tIns="121920" rIns="121920" bIns="121920" rtlCol="0" anchor="b" anchorCtr="0"/>
              <a:lstStyle>
                <a:lvl1pPr algn="r" defTabSz="584200">
                  <a:defRPr sz="3200" b="1">
                    <a:solidFill>
                      <a:srgbClr val="FFFFFF"/>
                    </a:solidFill>
                    <a:latin typeface="Helvetica"/>
                    <a:ea typeface="Helvetica"/>
                    <a:cs typeface="Helvetica"/>
                    <a:sym typeface="Helvetica"/>
                  </a:defRPr>
                </a:lvl1pPr>
              </a:lstStyle>
              <a:p>
                <a:pPr defTabSz="914363">
                  <a:lnSpc>
                    <a:spcPct val="90000"/>
                  </a:lnSpc>
                </a:pPr>
                <a:r>
                  <a:rPr sz="1067" b="0" dirty="0">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67" name="Docker">
                <a:extLst>
                  <a:ext uri="{FF2B5EF4-FFF2-40B4-BE49-F238E27FC236}">
                    <a16:creationId xmlns:a16="http://schemas.microsoft.com/office/drawing/2014/main" id="{5C1483B4-92EF-42D5-96BC-CA949C2919A0}"/>
                  </a:ext>
                </a:extLst>
              </p:cNvPr>
              <p:cNvSpPr/>
              <p:nvPr/>
            </p:nvSpPr>
            <p:spPr>
              <a:xfrm>
                <a:off x="5253978" y="429165"/>
                <a:ext cx="2431757" cy="845640"/>
              </a:xfrm>
              <a:prstGeom prst="rect">
                <a:avLst/>
              </a:prstGeom>
              <a:noFill/>
              <a:ln w="9525">
                <a:solidFill>
                  <a:schemeClr val="accent2"/>
                </a:solidFill>
                <a:prstDash val="dash"/>
                <a:tailEnd type="arrow" w="lg" len="sm"/>
              </a:ln>
              <a:extLst>
                <a:ext uri="{C572A759-6A51-4108-AA02-DFA0A04FC94B}">
                  <ma14:wrappingTextBoxFlag xmlns:ma14="http://schemas.microsoft.com/office/mac/drawingml/2011/main" xmlns="" val="1"/>
                </a:ext>
              </a:extLst>
            </p:spPr>
            <p:style>
              <a:lnRef idx="2">
                <a:schemeClr val="accent1"/>
              </a:lnRef>
              <a:fillRef idx="1">
                <a:schemeClr val="lt1"/>
              </a:fillRef>
              <a:effectRef idx="0">
                <a:schemeClr val="accent1"/>
              </a:effectRef>
              <a:fontRef idx="minor">
                <a:schemeClr val="dk1"/>
              </a:fontRef>
            </p:style>
            <p:txBody>
              <a:bodyPr tIns="121920" rIns="121920" bIns="121920" rtlCol="0" anchor="b" anchorCtr="0"/>
              <a:lstStyle>
                <a:lvl1pPr algn="r">
                  <a:defRPr sz="2400" b="1">
                    <a:solidFill>
                      <a:srgbClr val="FFFFFF"/>
                    </a:solidFill>
                    <a:latin typeface="Helvetica"/>
                    <a:ea typeface="Helvetica"/>
                    <a:cs typeface="Helvetica"/>
                    <a:sym typeface="Helvetica"/>
                  </a:defRPr>
                </a:lvl1pPr>
              </a:lstStyle>
              <a:p>
                <a:pPr defTabSz="914363">
                  <a:lnSpc>
                    <a:spcPct val="90000"/>
                  </a:lnSpc>
                </a:pPr>
                <a:r>
                  <a:rPr sz="1067" b="0" dirty="0">
                    <a:latin typeface="Amazon Ember" panose="020B0603020204020204" pitchFamily="34" charset="0"/>
                    <a:ea typeface="Amazon Ember" panose="020B0603020204020204" pitchFamily="34" charset="0"/>
                    <a:cs typeface="Amazon Ember" panose="020B0603020204020204" pitchFamily="34" charset="0"/>
                  </a:rPr>
                  <a:t>Docker</a:t>
                </a:r>
              </a:p>
            </p:txBody>
          </p:sp>
          <p:grpSp>
            <p:nvGrpSpPr>
              <p:cNvPr id="68" name="Group 67">
                <a:extLst>
                  <a:ext uri="{FF2B5EF4-FFF2-40B4-BE49-F238E27FC236}">
                    <a16:creationId xmlns:a16="http://schemas.microsoft.com/office/drawing/2014/main" id="{2EAC6AAE-A3AF-4AA8-9527-69B0F154DFA3}"/>
                  </a:ext>
                </a:extLst>
              </p:cNvPr>
              <p:cNvGrpSpPr/>
              <p:nvPr/>
            </p:nvGrpSpPr>
            <p:grpSpPr>
              <a:xfrm>
                <a:off x="5415759" y="510070"/>
                <a:ext cx="672781" cy="450050"/>
                <a:chOff x="6126452" y="1383037"/>
                <a:chExt cx="822960" cy="337612"/>
              </a:xfrm>
            </p:grpSpPr>
            <p:sp>
              <p:nvSpPr>
                <p:cNvPr id="86" name="TextBox 85">
                  <a:extLst>
                    <a:ext uri="{FF2B5EF4-FFF2-40B4-BE49-F238E27FC236}">
                      <a16:creationId xmlns:a16="http://schemas.microsoft.com/office/drawing/2014/main" id="{92CA805A-9E5E-46DF-A186-33F0F1D96DF1}"/>
                    </a:ext>
                  </a:extLst>
                </p:cNvPr>
                <p:cNvSpPr txBox="1"/>
                <p:nvPr/>
              </p:nvSpPr>
              <p:spPr>
                <a:xfrm>
                  <a:off x="6126452" y="1383037"/>
                  <a:ext cx="822960" cy="337612"/>
                </a:xfrm>
                <a:prstGeom prst="roundRect">
                  <a:avLst/>
                </a:prstGeom>
                <a:solidFill>
                  <a:schemeClr val="accent2">
                    <a:lumMod val="50000"/>
                  </a:schemeClr>
                </a:solidFill>
              </p:spPr>
              <p:txBody>
                <a:bodyPr wrap="square" tIns="146304" bIns="12192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TextBox 86">
                  <a:extLst>
                    <a:ext uri="{FF2B5EF4-FFF2-40B4-BE49-F238E27FC236}">
                      <a16:creationId xmlns:a16="http://schemas.microsoft.com/office/drawing/2014/main" id="{8788A3E9-358A-45F3-90E5-9B6E34AD8621}"/>
                    </a:ext>
                  </a:extLst>
                </p:cNvPr>
                <p:cNvSpPr txBox="1"/>
                <p:nvPr/>
              </p:nvSpPr>
              <p:spPr>
                <a:xfrm>
                  <a:off x="6126452" y="1383037"/>
                  <a:ext cx="822960" cy="320040"/>
                </a:xfrm>
                <a:prstGeom prst="roundRect">
                  <a:avLst/>
                </a:prstGeom>
                <a:solidFill>
                  <a:schemeClr val="accent2"/>
                </a:solidFill>
              </p:spPr>
              <p:txBody>
                <a:bodyPr wrap="square" tIns="60960" bIns="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9" name="Group 68">
                <a:extLst>
                  <a:ext uri="{FF2B5EF4-FFF2-40B4-BE49-F238E27FC236}">
                    <a16:creationId xmlns:a16="http://schemas.microsoft.com/office/drawing/2014/main" id="{4D4EC45A-04F0-4F67-9FA7-EFD13AF84831}"/>
                  </a:ext>
                </a:extLst>
              </p:cNvPr>
              <p:cNvGrpSpPr/>
              <p:nvPr/>
            </p:nvGrpSpPr>
            <p:grpSpPr>
              <a:xfrm>
                <a:off x="6133465" y="510070"/>
                <a:ext cx="672781" cy="450050"/>
                <a:chOff x="6126452" y="1383037"/>
                <a:chExt cx="822960" cy="337612"/>
              </a:xfrm>
            </p:grpSpPr>
            <p:sp>
              <p:nvSpPr>
                <p:cNvPr id="84" name="TextBox 83">
                  <a:extLst>
                    <a:ext uri="{FF2B5EF4-FFF2-40B4-BE49-F238E27FC236}">
                      <a16:creationId xmlns:a16="http://schemas.microsoft.com/office/drawing/2014/main" id="{CC2AD7F2-A840-4FB8-BD63-F3BA08817761}"/>
                    </a:ext>
                  </a:extLst>
                </p:cNvPr>
                <p:cNvSpPr txBox="1"/>
                <p:nvPr/>
              </p:nvSpPr>
              <p:spPr>
                <a:xfrm>
                  <a:off x="6126452" y="1383037"/>
                  <a:ext cx="822960" cy="337612"/>
                </a:xfrm>
                <a:prstGeom prst="roundRect">
                  <a:avLst/>
                </a:prstGeom>
                <a:solidFill>
                  <a:schemeClr val="accent2">
                    <a:lumMod val="50000"/>
                  </a:schemeClr>
                </a:solidFill>
              </p:spPr>
              <p:txBody>
                <a:bodyPr wrap="square" tIns="146304" bIns="12192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TextBox 84">
                  <a:extLst>
                    <a:ext uri="{FF2B5EF4-FFF2-40B4-BE49-F238E27FC236}">
                      <a16:creationId xmlns:a16="http://schemas.microsoft.com/office/drawing/2014/main" id="{1EE4C9C9-751A-4558-A4E6-84BBC734BE77}"/>
                    </a:ext>
                  </a:extLst>
                </p:cNvPr>
                <p:cNvSpPr txBox="1"/>
                <p:nvPr/>
              </p:nvSpPr>
              <p:spPr>
                <a:xfrm>
                  <a:off x="6126452" y="1383037"/>
                  <a:ext cx="822960" cy="320040"/>
                </a:xfrm>
                <a:prstGeom prst="roundRect">
                  <a:avLst/>
                </a:prstGeom>
                <a:solidFill>
                  <a:schemeClr val="accent2"/>
                </a:solidFill>
              </p:spPr>
              <p:txBody>
                <a:bodyPr wrap="square" tIns="60960" bIns="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0" name="Group 69">
                <a:extLst>
                  <a:ext uri="{FF2B5EF4-FFF2-40B4-BE49-F238E27FC236}">
                    <a16:creationId xmlns:a16="http://schemas.microsoft.com/office/drawing/2014/main" id="{E7AFD7A3-040A-40B2-9E47-07D1990D9E9C}"/>
                  </a:ext>
                </a:extLst>
              </p:cNvPr>
              <p:cNvGrpSpPr/>
              <p:nvPr/>
            </p:nvGrpSpPr>
            <p:grpSpPr>
              <a:xfrm>
                <a:off x="6851172" y="510070"/>
                <a:ext cx="672781" cy="450050"/>
                <a:chOff x="6126452" y="1383037"/>
                <a:chExt cx="822960" cy="337612"/>
              </a:xfrm>
            </p:grpSpPr>
            <p:sp>
              <p:nvSpPr>
                <p:cNvPr id="82" name="TextBox 81">
                  <a:extLst>
                    <a:ext uri="{FF2B5EF4-FFF2-40B4-BE49-F238E27FC236}">
                      <a16:creationId xmlns:a16="http://schemas.microsoft.com/office/drawing/2014/main" id="{A5D3FA94-1F07-4926-B3EB-8881640C27EE}"/>
                    </a:ext>
                  </a:extLst>
                </p:cNvPr>
                <p:cNvSpPr txBox="1"/>
                <p:nvPr/>
              </p:nvSpPr>
              <p:spPr>
                <a:xfrm>
                  <a:off x="6126452" y="1383037"/>
                  <a:ext cx="822960" cy="337612"/>
                </a:xfrm>
                <a:prstGeom prst="roundRect">
                  <a:avLst/>
                </a:prstGeom>
                <a:solidFill>
                  <a:schemeClr val="accent2">
                    <a:lumMod val="50000"/>
                  </a:schemeClr>
                </a:solidFill>
              </p:spPr>
              <p:txBody>
                <a:bodyPr wrap="square" tIns="146304" bIns="12192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3" name="TextBox 82">
                  <a:extLst>
                    <a:ext uri="{FF2B5EF4-FFF2-40B4-BE49-F238E27FC236}">
                      <a16:creationId xmlns:a16="http://schemas.microsoft.com/office/drawing/2014/main" id="{08F16F8E-D638-462C-9D16-A6CE0EA560C3}"/>
                    </a:ext>
                  </a:extLst>
                </p:cNvPr>
                <p:cNvSpPr txBox="1"/>
                <p:nvPr/>
              </p:nvSpPr>
              <p:spPr>
                <a:xfrm>
                  <a:off x="6126452" y="1383037"/>
                  <a:ext cx="822960" cy="320040"/>
                </a:xfrm>
                <a:prstGeom prst="roundRect">
                  <a:avLst/>
                </a:prstGeom>
                <a:solidFill>
                  <a:schemeClr val="accent2"/>
                </a:solidFill>
              </p:spPr>
              <p:txBody>
                <a:bodyPr wrap="square" tIns="60960" bIns="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71" name="Picture 70">
                <a:extLst>
                  <a:ext uri="{FF2B5EF4-FFF2-40B4-BE49-F238E27FC236}">
                    <a16:creationId xmlns:a16="http://schemas.microsoft.com/office/drawing/2014/main" id="{530299EA-F55A-4ED2-8744-0B8A270C4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730" y="580106"/>
                <a:ext cx="293665" cy="309978"/>
              </a:xfrm>
              <a:prstGeom prst="rect">
                <a:avLst/>
              </a:prstGeom>
            </p:spPr>
          </p:pic>
          <p:grpSp>
            <p:nvGrpSpPr>
              <p:cNvPr id="72" name="Group 71">
                <a:extLst>
                  <a:ext uri="{FF2B5EF4-FFF2-40B4-BE49-F238E27FC236}">
                    <a16:creationId xmlns:a16="http://schemas.microsoft.com/office/drawing/2014/main" id="{66045E65-43FF-4FF5-91D8-AE78D7AD2EC9}"/>
                  </a:ext>
                </a:extLst>
              </p:cNvPr>
              <p:cNvGrpSpPr/>
              <p:nvPr/>
            </p:nvGrpSpPr>
            <p:grpSpPr>
              <a:xfrm>
                <a:off x="6388939" y="646953"/>
                <a:ext cx="161833" cy="176285"/>
                <a:chOff x="6126452" y="1383037"/>
                <a:chExt cx="822960" cy="337612"/>
              </a:xfrm>
            </p:grpSpPr>
            <p:sp>
              <p:nvSpPr>
                <p:cNvPr id="80" name="TextBox 79">
                  <a:extLst>
                    <a:ext uri="{FF2B5EF4-FFF2-40B4-BE49-F238E27FC236}">
                      <a16:creationId xmlns:a16="http://schemas.microsoft.com/office/drawing/2014/main" id="{C171596E-6300-41F6-B48C-BEDFC0A0372B}"/>
                    </a:ext>
                  </a:extLst>
                </p:cNvPr>
                <p:cNvSpPr txBox="1"/>
                <p:nvPr/>
              </p:nvSpPr>
              <p:spPr>
                <a:xfrm>
                  <a:off x="6126452" y="1383037"/>
                  <a:ext cx="822960" cy="337612"/>
                </a:xfrm>
                <a:prstGeom prst="roundRect">
                  <a:avLst/>
                </a:prstGeom>
                <a:solidFill>
                  <a:srgbClr val="9D5025"/>
                </a:solidFill>
              </p:spPr>
              <p:txBody>
                <a:bodyPr wrap="square" tIns="146304" bIns="12192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TextBox 80">
                  <a:extLst>
                    <a:ext uri="{FF2B5EF4-FFF2-40B4-BE49-F238E27FC236}">
                      <a16:creationId xmlns:a16="http://schemas.microsoft.com/office/drawing/2014/main" id="{40910F53-03A4-4515-968D-FC76E1373641}"/>
                    </a:ext>
                  </a:extLst>
                </p:cNvPr>
                <p:cNvSpPr txBox="1"/>
                <p:nvPr/>
              </p:nvSpPr>
              <p:spPr>
                <a:xfrm>
                  <a:off x="6126452" y="1383037"/>
                  <a:ext cx="822960" cy="314810"/>
                </a:xfrm>
                <a:prstGeom prst="roundRect">
                  <a:avLst/>
                </a:prstGeom>
                <a:solidFill>
                  <a:srgbClr val="F58536"/>
                </a:solidFill>
              </p:spPr>
              <p:txBody>
                <a:bodyPr wrap="square" tIns="60960" bIns="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3" name="Group 72">
                <a:extLst>
                  <a:ext uri="{FF2B5EF4-FFF2-40B4-BE49-F238E27FC236}">
                    <a16:creationId xmlns:a16="http://schemas.microsoft.com/office/drawing/2014/main" id="{A4C56A4A-E094-4B47-A192-E83C82835F75}"/>
                  </a:ext>
                </a:extLst>
              </p:cNvPr>
              <p:cNvGrpSpPr/>
              <p:nvPr/>
            </p:nvGrpSpPr>
            <p:grpSpPr>
              <a:xfrm>
                <a:off x="5559843" y="646953"/>
                <a:ext cx="384612" cy="176285"/>
                <a:chOff x="5520267" y="633675"/>
                <a:chExt cx="384612" cy="176285"/>
              </a:xfrm>
            </p:grpSpPr>
            <p:grpSp>
              <p:nvGrpSpPr>
                <p:cNvPr id="74" name="Group 73">
                  <a:extLst>
                    <a:ext uri="{FF2B5EF4-FFF2-40B4-BE49-F238E27FC236}">
                      <a16:creationId xmlns:a16="http://schemas.microsoft.com/office/drawing/2014/main" id="{4C9ADDA0-89DB-48F8-97D0-76C51567EDD1}"/>
                    </a:ext>
                  </a:extLst>
                </p:cNvPr>
                <p:cNvGrpSpPr/>
                <p:nvPr/>
              </p:nvGrpSpPr>
              <p:grpSpPr>
                <a:xfrm>
                  <a:off x="5520267" y="633675"/>
                  <a:ext cx="161833" cy="176285"/>
                  <a:chOff x="6126452" y="1383037"/>
                  <a:chExt cx="822960" cy="337612"/>
                </a:xfrm>
              </p:grpSpPr>
              <p:sp>
                <p:nvSpPr>
                  <p:cNvPr id="78" name="TextBox 77">
                    <a:extLst>
                      <a:ext uri="{FF2B5EF4-FFF2-40B4-BE49-F238E27FC236}">
                        <a16:creationId xmlns:a16="http://schemas.microsoft.com/office/drawing/2014/main" id="{5FAF5C21-D7D8-4C7D-9A3E-B5585FF28C4A}"/>
                      </a:ext>
                    </a:extLst>
                  </p:cNvPr>
                  <p:cNvSpPr txBox="1"/>
                  <p:nvPr/>
                </p:nvSpPr>
                <p:spPr>
                  <a:xfrm>
                    <a:off x="6126452" y="1383037"/>
                    <a:ext cx="822960" cy="337612"/>
                  </a:xfrm>
                  <a:prstGeom prst="roundRect">
                    <a:avLst/>
                  </a:prstGeom>
                  <a:solidFill>
                    <a:srgbClr val="9D5025"/>
                  </a:solidFill>
                </p:spPr>
                <p:txBody>
                  <a:bodyPr wrap="square" tIns="146304" bIns="12192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TextBox 78">
                    <a:extLst>
                      <a:ext uri="{FF2B5EF4-FFF2-40B4-BE49-F238E27FC236}">
                        <a16:creationId xmlns:a16="http://schemas.microsoft.com/office/drawing/2014/main" id="{CDFBCE11-F2A7-4B48-A0BC-07BBFEA48F85}"/>
                      </a:ext>
                    </a:extLst>
                  </p:cNvPr>
                  <p:cNvSpPr txBox="1"/>
                  <p:nvPr/>
                </p:nvSpPr>
                <p:spPr>
                  <a:xfrm>
                    <a:off x="6126452" y="1383037"/>
                    <a:ext cx="822960" cy="314810"/>
                  </a:xfrm>
                  <a:prstGeom prst="roundRect">
                    <a:avLst/>
                  </a:prstGeom>
                  <a:solidFill>
                    <a:srgbClr val="F58536"/>
                  </a:solidFill>
                </p:spPr>
                <p:txBody>
                  <a:bodyPr wrap="square" tIns="60960" bIns="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5" name="Group 74">
                  <a:extLst>
                    <a:ext uri="{FF2B5EF4-FFF2-40B4-BE49-F238E27FC236}">
                      <a16:creationId xmlns:a16="http://schemas.microsoft.com/office/drawing/2014/main" id="{58681BA4-6C70-4E1F-80A2-312B9AD25012}"/>
                    </a:ext>
                  </a:extLst>
                </p:cNvPr>
                <p:cNvGrpSpPr/>
                <p:nvPr/>
              </p:nvGrpSpPr>
              <p:grpSpPr>
                <a:xfrm>
                  <a:off x="5743046" y="633675"/>
                  <a:ext cx="161833" cy="176285"/>
                  <a:chOff x="6126452" y="1383037"/>
                  <a:chExt cx="822960" cy="337612"/>
                </a:xfrm>
              </p:grpSpPr>
              <p:sp>
                <p:nvSpPr>
                  <p:cNvPr id="76" name="TextBox 75">
                    <a:extLst>
                      <a:ext uri="{FF2B5EF4-FFF2-40B4-BE49-F238E27FC236}">
                        <a16:creationId xmlns:a16="http://schemas.microsoft.com/office/drawing/2014/main" id="{C987EA0E-8B17-4201-9CB4-8F78FC1A89F7}"/>
                      </a:ext>
                    </a:extLst>
                  </p:cNvPr>
                  <p:cNvSpPr txBox="1"/>
                  <p:nvPr/>
                </p:nvSpPr>
                <p:spPr>
                  <a:xfrm>
                    <a:off x="6126452" y="1383037"/>
                    <a:ext cx="822960" cy="337612"/>
                  </a:xfrm>
                  <a:prstGeom prst="roundRect">
                    <a:avLst/>
                  </a:prstGeom>
                  <a:solidFill>
                    <a:srgbClr val="9D5025"/>
                  </a:solidFill>
                </p:spPr>
                <p:txBody>
                  <a:bodyPr wrap="square" tIns="146304" bIns="12192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TextBox 76">
                    <a:extLst>
                      <a:ext uri="{FF2B5EF4-FFF2-40B4-BE49-F238E27FC236}">
                        <a16:creationId xmlns:a16="http://schemas.microsoft.com/office/drawing/2014/main" id="{3A3EF8E6-75F3-436A-A31E-F6D697B6699C}"/>
                      </a:ext>
                    </a:extLst>
                  </p:cNvPr>
                  <p:cNvSpPr txBox="1"/>
                  <p:nvPr/>
                </p:nvSpPr>
                <p:spPr>
                  <a:xfrm>
                    <a:off x="6126452" y="1383037"/>
                    <a:ext cx="822960" cy="314810"/>
                  </a:xfrm>
                  <a:prstGeom prst="roundRect">
                    <a:avLst/>
                  </a:prstGeom>
                  <a:solidFill>
                    <a:srgbClr val="F58536"/>
                  </a:solidFill>
                </p:spPr>
                <p:txBody>
                  <a:bodyPr wrap="square" tIns="60960" bIns="0" rtlCol="0" anchor="t" anchorCtr="0">
                    <a:noAutofit/>
                  </a:bodyPr>
                  <a:lstStyle/>
                  <a:p>
                    <a:pPr algn="ctr" defTabSz="609576">
                      <a:lnSpc>
                        <a:spcPct val="90000"/>
                      </a:lnSpc>
                    </a:pPr>
                    <a:endParaRPr lang="en-US" sz="1333" dirty="0">
                      <a:gradFill>
                        <a:gsLst>
                          <a:gs pos="38202">
                            <a:srgbClr val="002D43"/>
                          </a:gs>
                          <a:gs pos="28000">
                            <a:srgbClr val="002D43"/>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60" name="Group 59">
              <a:extLst>
                <a:ext uri="{FF2B5EF4-FFF2-40B4-BE49-F238E27FC236}">
                  <a16:creationId xmlns:a16="http://schemas.microsoft.com/office/drawing/2014/main" id="{BBDA3BBC-8AE7-491A-991E-8F3FC919E098}"/>
                </a:ext>
              </a:extLst>
            </p:cNvPr>
            <p:cNvGrpSpPr/>
            <p:nvPr/>
          </p:nvGrpSpPr>
          <p:grpSpPr>
            <a:xfrm>
              <a:off x="7202650" y="494971"/>
              <a:ext cx="1209856" cy="370967"/>
              <a:chOff x="7332190" y="526752"/>
              <a:chExt cx="1209856" cy="370967"/>
            </a:xfrm>
          </p:grpSpPr>
          <p:grpSp>
            <p:nvGrpSpPr>
              <p:cNvPr id="61" name="Group 60">
                <a:extLst>
                  <a:ext uri="{FF2B5EF4-FFF2-40B4-BE49-F238E27FC236}">
                    <a16:creationId xmlns:a16="http://schemas.microsoft.com/office/drawing/2014/main" id="{AA22F37E-1783-4E77-844E-4ACDA148A348}"/>
                  </a:ext>
                </a:extLst>
              </p:cNvPr>
              <p:cNvGrpSpPr/>
              <p:nvPr/>
            </p:nvGrpSpPr>
            <p:grpSpPr>
              <a:xfrm>
                <a:off x="7885616" y="526752"/>
                <a:ext cx="656430" cy="370967"/>
                <a:chOff x="7885616" y="520010"/>
                <a:chExt cx="656430" cy="370967"/>
              </a:xfrm>
            </p:grpSpPr>
            <p:sp>
              <p:nvSpPr>
                <p:cNvPr id="64" name="Pod">
                  <a:extLst>
                    <a:ext uri="{FF2B5EF4-FFF2-40B4-BE49-F238E27FC236}">
                      <a16:creationId xmlns:a16="http://schemas.microsoft.com/office/drawing/2014/main" id="{9ADB476C-6428-4F1D-A7AB-76981D81D584}"/>
                    </a:ext>
                  </a:extLst>
                </p:cNvPr>
                <p:cNvSpPr txBox="1"/>
                <p:nvPr/>
              </p:nvSpPr>
              <p:spPr>
                <a:xfrm>
                  <a:off x="7885616" y="520010"/>
                  <a:ext cx="282530" cy="196785"/>
                </a:xfrm>
                <a:prstGeom prst="rect">
                  <a:avLst/>
                </a:prstGeom>
                <a:ln w="12700">
                  <a:miter lim="400000"/>
                </a:ln>
                <a:extLst>
                  <a:ext uri="{C572A759-6A51-4108-AA02-DFA0A04FC94B}">
                    <ma14:wrappingTextBoxFlag xmlns:ma14="http://schemas.microsoft.com/office/mac/drawingml/2011/main" xmlns="" val="1"/>
                  </a:ext>
                </a:extLst>
              </p:spPr>
              <p:txBody>
                <a:bodyPr wrap="none" lIns="47625" tIns="47625" rIns="47625" bIns="47625" anchor="ctr">
                  <a:spAutoFit/>
                </a:bodyPr>
                <a:lstStyle>
                  <a:lvl1pPr defTabSz="584200">
                    <a:defRPr sz="3600" b="1">
                      <a:latin typeface="Helvetica"/>
                      <a:ea typeface="Helvetica"/>
                      <a:cs typeface="Helvetica"/>
                      <a:sym typeface="Helvetica"/>
                    </a:defRPr>
                  </a:lvl1pPr>
                </a:lstStyle>
                <a:p>
                  <a:pPr defTabSz="914363">
                    <a:lnSpc>
                      <a:spcPct val="90000"/>
                    </a:lnSpc>
                  </a:pPr>
                  <a:r>
                    <a:rPr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Pod</a:t>
                  </a:r>
                </a:p>
              </p:txBody>
            </p:sp>
            <p:sp>
              <p:nvSpPr>
                <p:cNvPr id="65" name="Containers">
                  <a:extLst>
                    <a:ext uri="{FF2B5EF4-FFF2-40B4-BE49-F238E27FC236}">
                      <a16:creationId xmlns:a16="http://schemas.microsoft.com/office/drawing/2014/main" id="{EA22F981-B8EA-439D-84CD-5D837A64EFA2}"/>
                    </a:ext>
                  </a:extLst>
                </p:cNvPr>
                <p:cNvSpPr txBox="1"/>
                <p:nvPr/>
              </p:nvSpPr>
              <p:spPr>
                <a:xfrm>
                  <a:off x="7885616" y="694192"/>
                  <a:ext cx="656430" cy="196785"/>
                </a:xfrm>
                <a:prstGeom prst="rect">
                  <a:avLst/>
                </a:prstGeom>
                <a:ln w="12700">
                  <a:miter lim="400000"/>
                </a:ln>
                <a:extLst>
                  <a:ext uri="{C572A759-6A51-4108-AA02-DFA0A04FC94B}">
                    <ma14:wrappingTextBoxFlag xmlns:ma14="http://schemas.microsoft.com/office/mac/drawingml/2011/main" xmlns="" val="1"/>
                  </a:ext>
                </a:extLst>
              </p:spPr>
              <p:txBody>
                <a:bodyPr wrap="none" lIns="47625" tIns="47625" rIns="47625" bIns="47625" anchor="ctr">
                  <a:spAutoFit/>
                </a:bodyPr>
                <a:lstStyle>
                  <a:lvl1pPr defTabSz="584200">
                    <a:defRPr sz="3600" b="1">
                      <a:latin typeface="Helvetica"/>
                      <a:ea typeface="Helvetica"/>
                      <a:cs typeface="Helvetica"/>
                      <a:sym typeface="Helvetica"/>
                    </a:defRPr>
                  </a:lvl1pPr>
                </a:lstStyle>
                <a:p>
                  <a:pPr defTabSz="914363">
                    <a:lnSpc>
                      <a:spcPct val="90000"/>
                    </a:lnSpc>
                  </a:pPr>
                  <a:r>
                    <a:rPr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
            <p:nvSpPr>
              <p:cNvPr id="62" name="Freeform: Shape 121">
                <a:extLst>
                  <a:ext uri="{FF2B5EF4-FFF2-40B4-BE49-F238E27FC236}">
                    <a16:creationId xmlns:a16="http://schemas.microsoft.com/office/drawing/2014/main" id="{FC86A64E-BBAA-4885-992F-5B723EF5CB84}"/>
                  </a:ext>
                </a:extLst>
              </p:cNvPr>
              <p:cNvSpPr/>
              <p:nvPr/>
            </p:nvSpPr>
            <p:spPr>
              <a:xfrm>
                <a:off x="7523953" y="609600"/>
                <a:ext cx="36576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defTabSz="609576"/>
                <a:endParaRPr lang="en-US" sz="3840" dirty="0">
                  <a:solidFill>
                    <a:srgbClr val="002D43"/>
                  </a:solidFill>
                  <a:latin typeface="Amazon Ember"/>
                </a:endParaRPr>
              </a:p>
            </p:txBody>
          </p:sp>
          <p:sp>
            <p:nvSpPr>
              <p:cNvPr id="63" name="Freeform: Shape 122">
                <a:extLst>
                  <a:ext uri="{FF2B5EF4-FFF2-40B4-BE49-F238E27FC236}">
                    <a16:creationId xmlns:a16="http://schemas.microsoft.com/office/drawing/2014/main" id="{DB4C4DEA-C018-49ED-99B4-5BD31CBE4F6D}"/>
                  </a:ext>
                </a:extLst>
              </p:cNvPr>
              <p:cNvSpPr/>
              <p:nvPr/>
            </p:nvSpPr>
            <p:spPr>
              <a:xfrm>
                <a:off x="7332190" y="794838"/>
                <a:ext cx="54864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defTabSz="609576"/>
                <a:endParaRPr lang="en-US" sz="3840" dirty="0">
                  <a:solidFill>
                    <a:srgbClr val="002D43"/>
                  </a:solidFill>
                  <a:latin typeface="Amazon Ember"/>
                </a:endParaRPr>
              </a:p>
            </p:txBody>
          </p:sp>
        </p:grpSp>
      </p:grpSp>
      <p:sp>
        <p:nvSpPr>
          <p:cNvPr id="89" name="Title 88">
            <a:extLst>
              <a:ext uri="{FF2B5EF4-FFF2-40B4-BE49-F238E27FC236}">
                <a16:creationId xmlns:a16="http://schemas.microsoft.com/office/drawing/2014/main" id="{5CBE60FB-4415-1B4C-AFD1-431AA041CDAE}"/>
              </a:ext>
            </a:extLst>
          </p:cNvPr>
          <p:cNvSpPr>
            <a:spLocks noGrp="1"/>
          </p:cNvSpPr>
          <p:nvPr>
            <p:ph type="title"/>
          </p:nvPr>
        </p:nvSpPr>
        <p:spPr/>
        <p:txBody>
          <a:bodyPr/>
          <a:lstStyle/>
          <a:p>
            <a:r>
              <a:rPr lang="en-AU" dirty="0"/>
              <a:t>Kubernetes Concepts</a:t>
            </a:r>
          </a:p>
        </p:txBody>
      </p:sp>
    </p:spTree>
    <p:extLst>
      <p:ext uri="{BB962C8B-B14F-4D97-AF65-F5344CB8AC3E}">
        <p14:creationId xmlns:p14="http://schemas.microsoft.com/office/powerpoint/2010/main" val="1835420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CFE47B7-55F1-2D48-A35D-C8D796179AEF}"/>
              </a:ext>
            </a:extLst>
          </p:cNvPr>
          <p:cNvSpPr/>
          <p:nvPr/>
        </p:nvSpPr>
        <p:spPr>
          <a:xfrm>
            <a:off x="640080" y="1026160"/>
            <a:ext cx="10861040" cy="504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FFFFFF"/>
              </a:solidFill>
              <a:latin typeface="Amazon Ember"/>
            </a:endParaRPr>
          </a:p>
        </p:txBody>
      </p:sp>
      <p:sp>
        <p:nvSpPr>
          <p:cNvPr id="2" name="Title 1">
            <a:extLst>
              <a:ext uri="{FF2B5EF4-FFF2-40B4-BE49-F238E27FC236}">
                <a16:creationId xmlns:a16="http://schemas.microsoft.com/office/drawing/2014/main" id="{BF307CB1-7E29-8146-990C-08BA601622C0}"/>
              </a:ext>
            </a:extLst>
          </p:cNvPr>
          <p:cNvSpPr>
            <a:spLocks noGrp="1"/>
          </p:cNvSpPr>
          <p:nvPr>
            <p:ph type="title"/>
          </p:nvPr>
        </p:nvSpPr>
        <p:spPr/>
        <p:txBody>
          <a:bodyPr/>
          <a:lstStyle/>
          <a:p>
            <a:r>
              <a:rPr lang="en-US" dirty="0"/>
              <a:t>Or one of the commercial SaaS offerings that work with EKS</a:t>
            </a:r>
          </a:p>
        </p:txBody>
      </p:sp>
      <p:pic>
        <p:nvPicPr>
          <p:cNvPr id="8196" name="Picture 4" descr="Image result for sumologic logo">
            <a:extLst>
              <a:ext uri="{FF2B5EF4-FFF2-40B4-BE49-F238E27FC236}">
                <a16:creationId xmlns:a16="http://schemas.microsoft.com/office/drawing/2014/main" id="{5A651329-22F4-5947-A0FD-FC9C4F34C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43" y="1443011"/>
            <a:ext cx="4274397" cy="79580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plunk">
            <a:extLst>
              <a:ext uri="{FF2B5EF4-FFF2-40B4-BE49-F238E27FC236}">
                <a16:creationId xmlns:a16="http://schemas.microsoft.com/office/drawing/2014/main" id="{EB290F35-0429-7244-AB7B-93E03725F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232" y="2494534"/>
            <a:ext cx="3112452" cy="2071195"/>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honeycomb.io logo">
            <a:extLst>
              <a:ext uri="{FF2B5EF4-FFF2-40B4-BE49-F238E27FC236}">
                <a16:creationId xmlns:a16="http://schemas.microsoft.com/office/drawing/2014/main" id="{FC2256C3-B0A9-B34B-B3B7-0956491C3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6240" y="4246092"/>
            <a:ext cx="4584595" cy="136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958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C73B5-0C08-F34A-BC49-A094B736919B}"/>
              </a:ext>
            </a:extLst>
          </p:cNvPr>
          <p:cNvSpPr>
            <a:spLocks noGrp="1"/>
          </p:cNvSpPr>
          <p:nvPr>
            <p:ph type="title"/>
          </p:nvPr>
        </p:nvSpPr>
        <p:spPr>
          <a:xfrm>
            <a:off x="457200" y="2590800"/>
            <a:ext cx="10515600" cy="1240140"/>
          </a:xfrm>
        </p:spPr>
        <p:txBody>
          <a:bodyPr/>
          <a:lstStyle/>
          <a:p>
            <a:r>
              <a:rPr lang="en-US" dirty="0"/>
              <a:t>Multiple </a:t>
            </a:r>
            <a:r>
              <a:rPr lang="en-US" dirty="0" err="1"/>
              <a:t>NodePools</a:t>
            </a:r>
            <a:r>
              <a:rPr lang="en-US" dirty="0"/>
              <a:t> / Instance Types</a:t>
            </a:r>
            <a:br>
              <a:rPr lang="en-US" dirty="0"/>
            </a:br>
            <a:r>
              <a:rPr lang="en-US" sz="4000" b="0" dirty="0"/>
              <a:t>(e.g. mixing in GPU, Spot and Windows)</a:t>
            </a:r>
            <a:endParaRPr lang="en-US" b="0" dirty="0"/>
          </a:p>
        </p:txBody>
      </p:sp>
    </p:spTree>
    <p:extLst>
      <p:ext uri="{BB962C8B-B14F-4D97-AF65-F5344CB8AC3E}">
        <p14:creationId xmlns:p14="http://schemas.microsoft.com/office/powerpoint/2010/main" val="2772776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A3EE-1674-2644-99AD-FEE033E6E2C3}"/>
              </a:ext>
            </a:extLst>
          </p:cNvPr>
          <p:cNvSpPr>
            <a:spLocks noGrp="1"/>
          </p:cNvSpPr>
          <p:nvPr>
            <p:ph type="title"/>
          </p:nvPr>
        </p:nvSpPr>
        <p:spPr/>
        <p:txBody>
          <a:bodyPr/>
          <a:lstStyle/>
          <a:p>
            <a:r>
              <a:rPr lang="en-US" dirty="0"/>
              <a:t>You can use GPU-enabled instances in EKS</a:t>
            </a:r>
          </a:p>
        </p:txBody>
      </p:sp>
      <p:sp>
        <p:nvSpPr>
          <p:cNvPr id="4" name="Text Placeholder 3">
            <a:extLst>
              <a:ext uri="{FF2B5EF4-FFF2-40B4-BE49-F238E27FC236}">
                <a16:creationId xmlns:a16="http://schemas.microsoft.com/office/drawing/2014/main" id="{E997A5FD-9D2A-5844-BAA4-4D0F60F38271}"/>
              </a:ext>
            </a:extLst>
          </p:cNvPr>
          <p:cNvSpPr>
            <a:spLocks noGrp="1"/>
          </p:cNvSpPr>
          <p:nvPr>
            <p:ph type="body" sz="quarter" idx="12"/>
          </p:nvPr>
        </p:nvSpPr>
        <p:spPr/>
        <p:txBody>
          <a:bodyPr/>
          <a:lstStyle/>
          <a:p>
            <a:r>
              <a:rPr lang="en-US" sz="2000" dirty="0"/>
              <a:t>AWS has several instance types that have </a:t>
            </a:r>
            <a:r>
              <a:rPr lang="en-US" sz="2000" dirty="0">
                <a:solidFill>
                  <a:schemeClr val="accent1"/>
                </a:solidFill>
              </a:rPr>
              <a:t>GPUs</a:t>
            </a:r>
            <a:r>
              <a:rPr lang="en-US" sz="2000" dirty="0"/>
              <a:t> in them such as our new p3s. </a:t>
            </a:r>
          </a:p>
          <a:p>
            <a:endParaRPr lang="en-US" sz="2000" dirty="0"/>
          </a:p>
          <a:p>
            <a:r>
              <a:rPr lang="en-US" sz="2000" dirty="0"/>
              <a:t>These instance types are useful for things like Machine Learning</a:t>
            </a:r>
            <a:r>
              <a:rPr lang="en-US" sz="2000" dirty="0">
                <a:solidFill>
                  <a:schemeClr val="accent1"/>
                </a:solidFill>
              </a:rPr>
              <a:t> </a:t>
            </a:r>
            <a:r>
              <a:rPr lang="en-US" sz="2000" dirty="0"/>
              <a:t>and other computationally intensive things that can benefit from massive </a:t>
            </a:r>
            <a:r>
              <a:rPr lang="en-US" sz="2000" dirty="0" err="1"/>
              <a:t>parallelisation</a:t>
            </a:r>
            <a:r>
              <a:rPr lang="en-US" sz="2000" dirty="0"/>
              <a:t>. </a:t>
            </a:r>
          </a:p>
          <a:p>
            <a:endParaRPr lang="en-US" sz="2000" dirty="0">
              <a:solidFill>
                <a:schemeClr val="accent1"/>
              </a:solidFill>
            </a:endParaRPr>
          </a:p>
          <a:p>
            <a:r>
              <a:rPr lang="en-US" sz="2000" dirty="0"/>
              <a:t>It is possible to have some of them in a separate </a:t>
            </a:r>
            <a:r>
              <a:rPr lang="en-US" sz="2000" dirty="0" err="1">
                <a:solidFill>
                  <a:schemeClr val="accent1"/>
                </a:solidFill>
              </a:rPr>
              <a:t>NodeGroup</a:t>
            </a:r>
            <a:r>
              <a:rPr lang="en-US" sz="2000" dirty="0"/>
              <a:t> within the a mixed-use cluster and then use Kubernetes’ </a:t>
            </a:r>
            <a:r>
              <a:rPr lang="en-US" sz="2000" dirty="0">
                <a:solidFill>
                  <a:schemeClr val="accent1"/>
                </a:solidFill>
              </a:rPr>
              <a:t>taints</a:t>
            </a:r>
            <a:r>
              <a:rPr lang="en-US" sz="2000" dirty="0"/>
              <a:t> and </a:t>
            </a:r>
            <a:r>
              <a:rPr lang="en-US" sz="2000" dirty="0">
                <a:solidFill>
                  <a:schemeClr val="accent1"/>
                </a:solidFill>
              </a:rPr>
              <a:t>tolerations</a:t>
            </a:r>
            <a:r>
              <a:rPr lang="en-US" sz="2000" dirty="0"/>
              <a:t> to ensure that only those workloads that benefit from the GPUs get scheduled on those instances.</a:t>
            </a:r>
          </a:p>
        </p:txBody>
      </p:sp>
      <p:pic>
        <p:nvPicPr>
          <p:cNvPr id="10242" name="Picture 2" descr="Image result for nvidia volta aws p3">
            <a:extLst>
              <a:ext uri="{FF2B5EF4-FFF2-40B4-BE49-F238E27FC236}">
                <a16:creationId xmlns:a16="http://schemas.microsoft.com/office/drawing/2014/main" id="{D6CE715A-2AB7-1547-AF68-B5950D3CC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342" y="1371600"/>
            <a:ext cx="4762500" cy="267758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3F28C5FB-B775-6441-9B30-6A20A300B7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2767" y="3757216"/>
            <a:ext cx="704878" cy="779625"/>
          </a:xfrm>
          <a:prstGeom prst="rect">
            <a:avLst/>
          </a:prstGeom>
        </p:spPr>
      </p:pic>
      <p:pic>
        <p:nvPicPr>
          <p:cNvPr id="6" name="Graphic 5">
            <a:extLst>
              <a:ext uri="{FF2B5EF4-FFF2-40B4-BE49-F238E27FC236}">
                <a16:creationId xmlns:a16="http://schemas.microsoft.com/office/drawing/2014/main" id="{25B5FF68-C6D2-8A4F-ACD2-C52F6E836E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1550" y="3757216"/>
            <a:ext cx="704878" cy="779625"/>
          </a:xfrm>
          <a:prstGeom prst="rect">
            <a:avLst/>
          </a:prstGeom>
        </p:spPr>
      </p:pic>
      <p:pic>
        <p:nvPicPr>
          <p:cNvPr id="7" name="Graphic 6">
            <a:extLst>
              <a:ext uri="{FF2B5EF4-FFF2-40B4-BE49-F238E27FC236}">
                <a16:creationId xmlns:a16="http://schemas.microsoft.com/office/drawing/2014/main" id="{3D01FEB0-E8DC-E343-BF21-B662BEF99F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0334" y="3757216"/>
            <a:ext cx="704878" cy="779625"/>
          </a:xfrm>
          <a:prstGeom prst="rect">
            <a:avLst/>
          </a:prstGeom>
        </p:spPr>
      </p:pic>
    </p:spTree>
    <p:extLst>
      <p:ext uri="{BB962C8B-B14F-4D97-AF65-F5344CB8AC3E}">
        <p14:creationId xmlns:p14="http://schemas.microsoft.com/office/powerpoint/2010/main" val="435275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A3EE-1674-2644-99AD-FEE033E6E2C3}"/>
              </a:ext>
            </a:extLst>
          </p:cNvPr>
          <p:cNvSpPr>
            <a:spLocks noGrp="1"/>
          </p:cNvSpPr>
          <p:nvPr>
            <p:ph type="title"/>
          </p:nvPr>
        </p:nvSpPr>
        <p:spPr/>
        <p:txBody>
          <a:bodyPr/>
          <a:lstStyle/>
          <a:p>
            <a:r>
              <a:rPr lang="en-US" dirty="0"/>
              <a:t>You can use spot instances with EKS</a:t>
            </a:r>
          </a:p>
        </p:txBody>
      </p:sp>
      <p:sp>
        <p:nvSpPr>
          <p:cNvPr id="4" name="Text Placeholder 3">
            <a:extLst>
              <a:ext uri="{FF2B5EF4-FFF2-40B4-BE49-F238E27FC236}">
                <a16:creationId xmlns:a16="http://schemas.microsoft.com/office/drawing/2014/main" id="{E997A5FD-9D2A-5844-BAA4-4D0F60F38271}"/>
              </a:ext>
            </a:extLst>
          </p:cNvPr>
          <p:cNvSpPr>
            <a:spLocks noGrp="1"/>
          </p:cNvSpPr>
          <p:nvPr>
            <p:ph type="body" sz="quarter" idx="12"/>
          </p:nvPr>
        </p:nvSpPr>
        <p:spPr/>
        <p:txBody>
          <a:bodyPr/>
          <a:lstStyle/>
          <a:p>
            <a:r>
              <a:rPr lang="en-US" sz="2000" dirty="0"/>
              <a:t>AWS sells instances that are currently sitting unused at a discount of up to 90%.</a:t>
            </a:r>
          </a:p>
          <a:p>
            <a:endParaRPr lang="en-US" sz="2000" dirty="0"/>
          </a:p>
          <a:p>
            <a:r>
              <a:rPr lang="en-US" sz="2000" dirty="0"/>
              <a:t>The catch is that if a customer comes along and wants to pay the OnDemand or Reserved pricing for that instance we’ll take it back with a two-minute warning.</a:t>
            </a:r>
          </a:p>
          <a:p>
            <a:endParaRPr lang="en-US" sz="2000" dirty="0"/>
          </a:p>
          <a:p>
            <a:r>
              <a:rPr lang="en-US" sz="2000" dirty="0"/>
              <a:t>It is possible to have either a cluster totally running on Spot (and a few tricks to make that safe-</a:t>
            </a:r>
            <a:r>
              <a:rPr lang="en-US" sz="2000" dirty="0" err="1"/>
              <a:t>ish</a:t>
            </a:r>
            <a:r>
              <a:rPr lang="en-US" sz="2000" dirty="0"/>
              <a:t>) or a mixed cluster with a foundational capacity of OnDemand with bursting out to Spot when it is affordable.</a:t>
            </a:r>
          </a:p>
        </p:txBody>
      </p:sp>
      <p:pic>
        <p:nvPicPr>
          <p:cNvPr id="6" name="Graphic 5">
            <a:extLst>
              <a:ext uri="{FF2B5EF4-FFF2-40B4-BE49-F238E27FC236}">
                <a16:creationId xmlns:a16="http://schemas.microsoft.com/office/drawing/2014/main" id="{24EBC2D2-4F58-064F-B26A-BC62D23C10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1280" y="1934504"/>
            <a:ext cx="2988992" cy="2988992"/>
          </a:xfrm>
          <a:prstGeom prst="rect">
            <a:avLst/>
          </a:prstGeom>
        </p:spPr>
      </p:pic>
    </p:spTree>
    <p:extLst>
      <p:ext uri="{BB962C8B-B14F-4D97-AF65-F5344CB8AC3E}">
        <p14:creationId xmlns:p14="http://schemas.microsoft.com/office/powerpoint/2010/main" val="665950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A3EE-1674-2644-99AD-FEE033E6E2C3}"/>
              </a:ext>
            </a:extLst>
          </p:cNvPr>
          <p:cNvSpPr>
            <a:spLocks noGrp="1"/>
          </p:cNvSpPr>
          <p:nvPr>
            <p:ph type="title"/>
          </p:nvPr>
        </p:nvSpPr>
        <p:spPr/>
        <p:txBody>
          <a:bodyPr/>
          <a:lstStyle/>
          <a:p>
            <a:r>
              <a:rPr lang="en-US" dirty="0"/>
              <a:t>You can now add Windows nodes to your EKS cluster</a:t>
            </a:r>
          </a:p>
        </p:txBody>
      </p:sp>
      <p:sp>
        <p:nvSpPr>
          <p:cNvPr id="4" name="Text Placeholder 3">
            <a:extLst>
              <a:ext uri="{FF2B5EF4-FFF2-40B4-BE49-F238E27FC236}">
                <a16:creationId xmlns:a16="http://schemas.microsoft.com/office/drawing/2014/main" id="{E997A5FD-9D2A-5844-BAA4-4D0F60F38271}"/>
              </a:ext>
            </a:extLst>
          </p:cNvPr>
          <p:cNvSpPr>
            <a:spLocks noGrp="1"/>
          </p:cNvSpPr>
          <p:nvPr>
            <p:ph type="body" sz="quarter" idx="12"/>
          </p:nvPr>
        </p:nvSpPr>
        <p:spPr>
          <a:xfrm>
            <a:off x="457199" y="1371600"/>
            <a:ext cx="5334000" cy="4744720"/>
          </a:xfrm>
        </p:spPr>
        <p:txBody>
          <a:bodyPr/>
          <a:lstStyle/>
          <a:p>
            <a:r>
              <a:rPr lang="en-US" sz="2000" dirty="0"/>
              <a:t>We’ve just announced that adding Windows nodes to your EKS cluster is now  Generally Available.</a:t>
            </a:r>
          </a:p>
          <a:p>
            <a:endParaRPr lang="en-US" sz="2000" dirty="0"/>
          </a:p>
          <a:p>
            <a:r>
              <a:rPr lang="en-US" sz="2000" dirty="0"/>
              <a:t>A couple provisos to Windows Server Containers generally that extend to Kubernetes:</a:t>
            </a:r>
          </a:p>
          <a:p>
            <a:pPr marL="285739" indent="-285739">
              <a:buFont typeface="Arial" panose="020B0604020202020204" pitchFamily="34" charset="0"/>
              <a:buChar char="•"/>
            </a:pPr>
            <a:r>
              <a:rPr lang="en-US" sz="2000" dirty="0"/>
              <a:t>Half of Windows is in each container</a:t>
            </a:r>
          </a:p>
          <a:p>
            <a:pPr marL="285739" indent="-285739">
              <a:buFont typeface="Arial" panose="020B0604020202020204" pitchFamily="34" charset="0"/>
              <a:buChar char="•"/>
            </a:pPr>
            <a:r>
              <a:rPr lang="en-US" sz="2000" dirty="0"/>
              <a:t>The windows version in the container image must match the host OS</a:t>
            </a:r>
          </a:p>
          <a:p>
            <a:endParaRPr lang="en-US" sz="2000" dirty="0"/>
          </a:p>
          <a:p>
            <a:r>
              <a:rPr lang="en-US" sz="2000" dirty="0"/>
              <a:t>Also all the containers/sidecars in the Pod need to run on the same host/OS.</a:t>
            </a:r>
          </a:p>
          <a:p>
            <a:pPr marL="285739" indent="-285739">
              <a:buFont typeface="Arial" panose="020B0604020202020204" pitchFamily="34" charset="0"/>
              <a:buChar char="•"/>
            </a:pPr>
            <a:endParaRPr lang="en-US" sz="2000" dirty="0"/>
          </a:p>
        </p:txBody>
      </p:sp>
      <p:pic>
        <p:nvPicPr>
          <p:cNvPr id="12296" name="Picture 8" descr="Image result for server 2019 logo">
            <a:extLst>
              <a:ext uri="{FF2B5EF4-FFF2-40B4-BE49-F238E27FC236}">
                <a16:creationId xmlns:a16="http://schemas.microsoft.com/office/drawing/2014/main" id="{461CA3E2-3234-8045-8406-9205E24FD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475" y="2169584"/>
            <a:ext cx="4762500" cy="2518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345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787B-6814-0846-8D5F-08294290765F}"/>
              </a:ext>
            </a:extLst>
          </p:cNvPr>
          <p:cNvSpPr>
            <a:spLocks noGrp="1"/>
          </p:cNvSpPr>
          <p:nvPr>
            <p:ph type="title"/>
          </p:nvPr>
        </p:nvSpPr>
        <p:spPr/>
        <p:txBody>
          <a:bodyPr/>
          <a:lstStyle/>
          <a:p>
            <a:r>
              <a:rPr lang="en-US" dirty="0"/>
              <a:t>Amazon EKS Announces a </a:t>
            </a:r>
            <a:r>
              <a:rPr lang="en-US" dirty="0">
                <a:solidFill>
                  <a:schemeClr val="accent1"/>
                </a:solidFill>
              </a:rPr>
              <a:t>50% </a:t>
            </a:r>
            <a:r>
              <a:rPr lang="en-US" dirty="0"/>
              <a:t>Price Reduction</a:t>
            </a:r>
            <a:endParaRPr lang="en-AU" dirty="0"/>
          </a:p>
        </p:txBody>
      </p:sp>
      <p:sp>
        <p:nvSpPr>
          <p:cNvPr id="3" name="Text Placeholder 2">
            <a:extLst>
              <a:ext uri="{FF2B5EF4-FFF2-40B4-BE49-F238E27FC236}">
                <a16:creationId xmlns:a16="http://schemas.microsoft.com/office/drawing/2014/main" id="{3EBBBEE9-2B08-114F-AF30-405623F40F44}"/>
              </a:ext>
            </a:extLst>
          </p:cNvPr>
          <p:cNvSpPr>
            <a:spLocks noGrp="1"/>
          </p:cNvSpPr>
          <p:nvPr>
            <p:ph type="body" sz="quarter" idx="10"/>
          </p:nvPr>
        </p:nvSpPr>
        <p:spPr/>
        <p:txBody>
          <a:bodyPr/>
          <a:lstStyle/>
          <a:p>
            <a:pPr marL="380985" indent="-380985">
              <a:buFont typeface="Arial" panose="020B0604020202020204" pitchFamily="34" charset="0"/>
              <a:buChar char="•"/>
            </a:pPr>
            <a:r>
              <a:rPr lang="en-US" dirty="0">
                <a:solidFill>
                  <a:schemeClr val="accent1"/>
                </a:solidFill>
              </a:rPr>
              <a:t>$0.10 per hour </a:t>
            </a:r>
            <a:r>
              <a:rPr lang="en-US" dirty="0"/>
              <a:t>for each Kubernetes cluster that you run</a:t>
            </a:r>
          </a:p>
          <a:p>
            <a:pPr marL="380985" indent="-380985">
              <a:buFont typeface="Arial" panose="020B0604020202020204" pitchFamily="34" charset="0"/>
              <a:buChar char="•"/>
            </a:pPr>
            <a:endParaRPr lang="en-US" dirty="0"/>
          </a:p>
          <a:p>
            <a:pPr marL="380985" indent="-380985">
              <a:buFont typeface="Arial" panose="020B0604020202020204" pitchFamily="34" charset="0"/>
              <a:buChar char="•"/>
            </a:pPr>
            <a:r>
              <a:rPr lang="en-US" dirty="0"/>
              <a:t>Effective from </a:t>
            </a:r>
            <a:r>
              <a:rPr lang="en-US" dirty="0">
                <a:solidFill>
                  <a:schemeClr val="accent1"/>
                </a:solidFill>
              </a:rPr>
              <a:t>January 21, 2020 </a:t>
            </a:r>
            <a:r>
              <a:rPr lang="en-US" dirty="0"/>
              <a:t> </a:t>
            </a:r>
          </a:p>
          <a:p>
            <a:pPr marL="380985" indent="-380985">
              <a:buFont typeface="Arial" panose="020B0604020202020204" pitchFamily="34" charset="0"/>
              <a:buChar char="•"/>
            </a:pPr>
            <a:endParaRPr lang="en-US" dirty="0"/>
          </a:p>
          <a:p>
            <a:pPr marL="380985" indent="-380985">
              <a:buFont typeface="Arial" panose="020B0604020202020204" pitchFamily="34" charset="0"/>
              <a:buChar char="•"/>
            </a:pPr>
            <a:r>
              <a:rPr lang="en-US" dirty="0"/>
              <a:t>All AWS regions that support EKS</a:t>
            </a:r>
            <a:endParaRPr lang="en-AU" dirty="0"/>
          </a:p>
        </p:txBody>
      </p:sp>
    </p:spTree>
    <p:extLst>
      <p:ext uri="{BB962C8B-B14F-4D97-AF65-F5344CB8AC3E}">
        <p14:creationId xmlns:p14="http://schemas.microsoft.com/office/powerpoint/2010/main" val="987599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17EC-C580-F94D-8148-27029DA79EFB}"/>
              </a:ext>
            </a:extLst>
          </p:cNvPr>
          <p:cNvSpPr>
            <a:spLocks noGrp="1"/>
          </p:cNvSpPr>
          <p:nvPr>
            <p:ph type="title"/>
          </p:nvPr>
        </p:nvSpPr>
        <p:spPr/>
        <p:txBody>
          <a:bodyPr/>
          <a:lstStyle/>
          <a:p>
            <a:r>
              <a:rPr lang="en-AU" dirty="0"/>
              <a:t>Questions?</a:t>
            </a:r>
          </a:p>
        </p:txBody>
      </p:sp>
      <p:sp>
        <p:nvSpPr>
          <p:cNvPr id="3" name="Text Placeholder 2">
            <a:extLst>
              <a:ext uri="{FF2B5EF4-FFF2-40B4-BE49-F238E27FC236}">
                <a16:creationId xmlns:a16="http://schemas.microsoft.com/office/drawing/2014/main" id="{F2BAA3B0-477A-E242-87AB-79171CD46DEA}"/>
              </a:ext>
            </a:extLst>
          </p:cNvPr>
          <p:cNvSpPr>
            <a:spLocks noGrp="1"/>
          </p:cNvSpPr>
          <p:nvPr>
            <p:ph type="body" sz="quarter" idx="10"/>
          </p:nvPr>
        </p:nvSpPr>
        <p:spPr/>
        <p:txBody>
          <a:bodyPr/>
          <a:lstStyle/>
          <a:p>
            <a:r>
              <a:rPr lang="en-AU" dirty="0">
                <a:solidFill>
                  <a:schemeClr val="tx1"/>
                </a:solidFill>
              </a:rPr>
              <a:t>Introduction to Amazon EKS</a:t>
            </a:r>
          </a:p>
        </p:txBody>
      </p:sp>
    </p:spTree>
    <p:extLst>
      <p:ext uri="{BB962C8B-B14F-4D97-AF65-F5344CB8AC3E}">
        <p14:creationId xmlns:p14="http://schemas.microsoft.com/office/powerpoint/2010/main" val="2608535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7D4C1C85-F668-4B8A-ADF1-7B888D39DCB7}"/>
              </a:ext>
            </a:extLst>
          </p:cNvPr>
          <p:cNvCxnSpPr>
            <a:cxnSpLocks/>
          </p:cNvCxnSpPr>
          <p:nvPr/>
        </p:nvCxnSpPr>
        <p:spPr>
          <a:xfrm flipH="1">
            <a:off x="609598" y="1853831"/>
            <a:ext cx="109728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11D06A8-5E21-487C-ADE5-DB6DB1F5EA00}"/>
              </a:ext>
            </a:extLst>
          </p:cNvPr>
          <p:cNvCxnSpPr>
            <a:cxnSpLocks/>
          </p:cNvCxnSpPr>
          <p:nvPr/>
        </p:nvCxnSpPr>
        <p:spPr>
          <a:xfrm flipH="1">
            <a:off x="609598" y="2440443"/>
            <a:ext cx="109728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D001177-0076-452C-B69F-9F78A050398F}"/>
              </a:ext>
            </a:extLst>
          </p:cNvPr>
          <p:cNvCxnSpPr>
            <a:cxnSpLocks/>
          </p:cNvCxnSpPr>
          <p:nvPr/>
        </p:nvCxnSpPr>
        <p:spPr>
          <a:xfrm flipH="1">
            <a:off x="609598" y="3027055"/>
            <a:ext cx="109728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C8657A3-B2DD-4BAB-AF15-8FFB825BBB15}"/>
              </a:ext>
            </a:extLst>
          </p:cNvPr>
          <p:cNvCxnSpPr>
            <a:cxnSpLocks/>
          </p:cNvCxnSpPr>
          <p:nvPr/>
        </p:nvCxnSpPr>
        <p:spPr>
          <a:xfrm flipH="1">
            <a:off x="609598" y="3613667"/>
            <a:ext cx="109728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75A02E23-D3A0-44A4-8B10-D15BFF34BDCA}"/>
              </a:ext>
            </a:extLst>
          </p:cNvPr>
          <p:cNvSpPr/>
          <p:nvPr/>
        </p:nvSpPr>
        <p:spPr>
          <a:xfrm flipH="1">
            <a:off x="475486" y="1375859"/>
            <a:ext cx="11106913" cy="338554"/>
          </a:xfrm>
          <a:prstGeom prst="rect">
            <a:avLst/>
          </a:prstGeom>
        </p:spPr>
        <p:txBody>
          <a:bodyPr wrap="square">
            <a:spAutoFit/>
          </a:bodyPr>
          <a:lstStyle/>
          <a:p>
            <a:pPr defTabSz="609576">
              <a:spcBef>
                <a:spcPts val="3200"/>
              </a:spcBef>
              <a:buSzPct val="100000"/>
              <a:defRPr sz="5148"/>
            </a:pPr>
            <a:r>
              <a:rPr lang="en-US" sz="1600" b="1" spc="67" dirty="0">
                <a:gradFill>
                  <a:gsLst>
                    <a:gs pos="70787">
                      <a:srgbClr val="FF9900"/>
                    </a:gs>
                    <a:gs pos="45506">
                      <a:srgbClr val="FF9900"/>
                    </a:gs>
                  </a:gsLst>
                  <a:lin ang="5400000" scaled="1"/>
                </a:gradFill>
                <a:latin typeface="Amazon Ember" charset="0"/>
                <a:ea typeface="Amazon Ember" charset="0"/>
                <a:cs typeface="Amazon Ember" charset="0"/>
                <a:sym typeface="Helvetica"/>
              </a:rPr>
              <a:t>Namespaces</a:t>
            </a:r>
            <a:r>
              <a:rPr lang="en-US" sz="1600" b="1" spc="67" dirty="0">
                <a:gradFill>
                  <a:gsLst>
                    <a:gs pos="70787">
                      <a:srgbClr val="FF9900"/>
                    </a:gs>
                    <a:gs pos="45506">
                      <a:srgbClr val="FF9900"/>
                    </a:gs>
                  </a:gsLst>
                  <a:lin ang="5400000" scaled="1"/>
                </a:gradFill>
                <a:latin typeface="Amazon Ember" charset="0"/>
                <a:ea typeface="Amazon Ember" charset="0"/>
                <a:cs typeface="Amazon Ember" charset="0"/>
              </a:rPr>
              <a:t>: </a:t>
            </a:r>
            <a:r>
              <a:rPr lang="en-US" sz="1600" spc="67" dirty="0">
                <a:gradFill>
                  <a:gsLst>
                    <a:gs pos="70787">
                      <a:srgbClr val="FFFFFF"/>
                    </a:gs>
                    <a:gs pos="45506">
                      <a:srgbClr val="FFFFFF"/>
                    </a:gs>
                  </a:gsLst>
                  <a:lin ang="5400000" scaled="1"/>
                </a:gradFill>
                <a:latin typeface="Amazon Ember" charset="0"/>
                <a:ea typeface="Amazon Ember" charset="0"/>
                <a:cs typeface="Amazon Ember" charset="0"/>
              </a:rPr>
              <a:t>“Virtual” clusters for users/projects</a:t>
            </a:r>
          </a:p>
        </p:txBody>
      </p:sp>
      <p:sp>
        <p:nvSpPr>
          <p:cNvPr id="26" name="Rectangle 25">
            <a:extLst>
              <a:ext uri="{FF2B5EF4-FFF2-40B4-BE49-F238E27FC236}">
                <a16:creationId xmlns:a16="http://schemas.microsoft.com/office/drawing/2014/main" id="{B7A52CC1-9E42-4DCE-9FBC-4AF943798D34}"/>
              </a:ext>
            </a:extLst>
          </p:cNvPr>
          <p:cNvSpPr/>
          <p:nvPr/>
        </p:nvSpPr>
        <p:spPr>
          <a:xfrm flipH="1">
            <a:off x="475486" y="1962471"/>
            <a:ext cx="11106912" cy="338554"/>
          </a:xfrm>
          <a:prstGeom prst="rect">
            <a:avLst/>
          </a:prstGeom>
        </p:spPr>
        <p:txBody>
          <a:bodyPr wrap="square">
            <a:spAutoFit/>
          </a:bodyPr>
          <a:lstStyle/>
          <a:p>
            <a:pPr defTabSz="609576">
              <a:spcBef>
                <a:spcPts val="3200"/>
              </a:spcBef>
              <a:buSzPct val="100000"/>
              <a:defRPr sz="5148"/>
            </a:pPr>
            <a:r>
              <a:rPr lang="en-US" sz="1600" b="1" spc="67" dirty="0">
                <a:gradFill>
                  <a:gsLst>
                    <a:gs pos="70787">
                      <a:srgbClr val="FF9900"/>
                    </a:gs>
                    <a:gs pos="45506">
                      <a:srgbClr val="FF9900"/>
                    </a:gs>
                  </a:gsLst>
                  <a:lin ang="5400000" scaled="1"/>
                </a:gradFill>
                <a:latin typeface="Amazon Ember" charset="0"/>
                <a:ea typeface="Amazon Ember" charset="0"/>
                <a:cs typeface="Amazon Ember" charset="0"/>
              </a:rPr>
              <a:t>Ingress controller: </a:t>
            </a:r>
            <a:r>
              <a:rPr lang="en-US" sz="1600" spc="67" dirty="0">
                <a:gradFill>
                  <a:gsLst>
                    <a:gs pos="70787">
                      <a:srgbClr val="FFFFFF"/>
                    </a:gs>
                    <a:gs pos="45506">
                      <a:srgbClr val="FFFFFF"/>
                    </a:gs>
                  </a:gsLst>
                  <a:lin ang="5400000" scaled="1"/>
                </a:gradFill>
                <a:latin typeface="Amazon Ember" charset="0"/>
                <a:ea typeface="Amazon Ember" charset="0"/>
                <a:cs typeface="Amazon Ember" charset="0"/>
              </a:rPr>
              <a:t>L7 load balancing</a:t>
            </a:r>
          </a:p>
        </p:txBody>
      </p:sp>
      <p:sp>
        <p:nvSpPr>
          <p:cNvPr id="27" name="Rectangle 26">
            <a:extLst>
              <a:ext uri="{FF2B5EF4-FFF2-40B4-BE49-F238E27FC236}">
                <a16:creationId xmlns:a16="http://schemas.microsoft.com/office/drawing/2014/main" id="{BBB9E2E8-E23E-485A-B0D6-32CFA819C703}"/>
              </a:ext>
            </a:extLst>
          </p:cNvPr>
          <p:cNvSpPr/>
          <p:nvPr/>
        </p:nvSpPr>
        <p:spPr>
          <a:xfrm flipH="1">
            <a:off x="475486" y="2549083"/>
            <a:ext cx="10972798" cy="338554"/>
          </a:xfrm>
          <a:prstGeom prst="rect">
            <a:avLst/>
          </a:prstGeom>
        </p:spPr>
        <p:txBody>
          <a:bodyPr wrap="square">
            <a:spAutoFit/>
          </a:bodyPr>
          <a:lstStyle/>
          <a:p>
            <a:pPr defTabSz="609576">
              <a:spcBef>
                <a:spcPts val="3200"/>
              </a:spcBef>
              <a:buSzPct val="100000"/>
              <a:defRPr sz="5148"/>
            </a:pPr>
            <a:r>
              <a:rPr lang="en-US" sz="1600" b="1" spc="67" dirty="0">
                <a:gradFill>
                  <a:gsLst>
                    <a:gs pos="70787">
                      <a:srgbClr val="FF9900"/>
                    </a:gs>
                    <a:gs pos="45506">
                      <a:srgbClr val="FF9900"/>
                    </a:gs>
                  </a:gsLst>
                  <a:lin ang="5400000" scaled="1"/>
                </a:gradFill>
                <a:latin typeface="Amazon Ember" charset="0"/>
                <a:ea typeface="Amazon Ember" charset="0"/>
                <a:cs typeface="Amazon Ember" charset="0"/>
              </a:rPr>
              <a:t>Deployments: </a:t>
            </a:r>
            <a:r>
              <a:rPr lang="en-US" sz="1600" spc="67" dirty="0">
                <a:gradFill>
                  <a:gsLst>
                    <a:gs pos="70787">
                      <a:srgbClr val="FFFFFF"/>
                    </a:gs>
                    <a:gs pos="45506">
                      <a:srgbClr val="FFFFFF"/>
                    </a:gs>
                  </a:gsLst>
                  <a:lin ang="5400000" scaled="1"/>
                </a:gradFill>
                <a:latin typeface="Amazon Ember" charset="0"/>
                <a:ea typeface="Amazon Ember" charset="0"/>
                <a:cs typeface="Amazon Ember" charset="0"/>
              </a:rPr>
              <a:t>Declarative version updates</a:t>
            </a:r>
          </a:p>
        </p:txBody>
      </p:sp>
      <p:sp>
        <p:nvSpPr>
          <p:cNvPr id="28" name="Rectangle 27">
            <a:extLst>
              <a:ext uri="{FF2B5EF4-FFF2-40B4-BE49-F238E27FC236}">
                <a16:creationId xmlns:a16="http://schemas.microsoft.com/office/drawing/2014/main" id="{21566209-5E49-4D8B-A029-E13DB90AA646}"/>
              </a:ext>
            </a:extLst>
          </p:cNvPr>
          <p:cNvSpPr/>
          <p:nvPr/>
        </p:nvSpPr>
        <p:spPr>
          <a:xfrm flipH="1">
            <a:off x="475486" y="3135695"/>
            <a:ext cx="11106911" cy="338554"/>
          </a:xfrm>
          <a:prstGeom prst="rect">
            <a:avLst/>
          </a:prstGeom>
        </p:spPr>
        <p:txBody>
          <a:bodyPr wrap="square">
            <a:spAutoFit/>
          </a:bodyPr>
          <a:lstStyle/>
          <a:p>
            <a:pPr defTabSz="609576">
              <a:spcBef>
                <a:spcPts val="3200"/>
              </a:spcBef>
              <a:buSzPct val="100000"/>
              <a:defRPr sz="5148"/>
            </a:pPr>
            <a:r>
              <a:rPr lang="en-US" sz="1600" b="1" spc="67" dirty="0">
                <a:gradFill>
                  <a:gsLst>
                    <a:gs pos="70787">
                      <a:srgbClr val="FF9900"/>
                    </a:gs>
                    <a:gs pos="45506">
                      <a:srgbClr val="FF9900"/>
                    </a:gs>
                  </a:gsLst>
                  <a:lin ang="5400000" scaled="1"/>
                </a:gradFill>
                <a:latin typeface="Amazon Ember" charset="0"/>
                <a:ea typeface="Amazon Ember" charset="0"/>
                <a:cs typeface="Amazon Ember" charset="0"/>
              </a:rPr>
              <a:t>Jobs: </a:t>
            </a:r>
            <a:r>
              <a:rPr lang="en-US" sz="1600" spc="67" dirty="0">
                <a:gradFill>
                  <a:gsLst>
                    <a:gs pos="70787">
                      <a:srgbClr val="FFFFFF"/>
                    </a:gs>
                    <a:gs pos="45506">
                      <a:srgbClr val="FFFFFF"/>
                    </a:gs>
                  </a:gsLst>
                  <a:lin ang="5400000" scaled="1"/>
                </a:gradFill>
                <a:latin typeface="Amazon Ember" charset="0"/>
                <a:ea typeface="Amazon Ember" charset="0"/>
                <a:cs typeface="Amazon Ember" charset="0"/>
              </a:rPr>
              <a:t>Run to completion</a:t>
            </a:r>
          </a:p>
        </p:txBody>
      </p:sp>
      <p:sp>
        <p:nvSpPr>
          <p:cNvPr id="29" name="Rectangle 28">
            <a:extLst>
              <a:ext uri="{FF2B5EF4-FFF2-40B4-BE49-F238E27FC236}">
                <a16:creationId xmlns:a16="http://schemas.microsoft.com/office/drawing/2014/main" id="{B37E8198-FE45-4D33-9866-7B858C5F58B8}"/>
              </a:ext>
            </a:extLst>
          </p:cNvPr>
          <p:cNvSpPr/>
          <p:nvPr/>
        </p:nvSpPr>
        <p:spPr>
          <a:xfrm flipH="1">
            <a:off x="475486" y="3722307"/>
            <a:ext cx="11178033" cy="338554"/>
          </a:xfrm>
          <a:prstGeom prst="rect">
            <a:avLst/>
          </a:prstGeom>
        </p:spPr>
        <p:txBody>
          <a:bodyPr wrap="square">
            <a:spAutoFit/>
          </a:bodyPr>
          <a:lstStyle/>
          <a:p>
            <a:pPr defTabSz="609576">
              <a:spcBef>
                <a:spcPts val="3200"/>
              </a:spcBef>
              <a:buSzPct val="100000"/>
              <a:defRPr sz="5148"/>
            </a:pPr>
            <a:r>
              <a:rPr lang="en-US" sz="1600" b="1" spc="67" dirty="0" err="1">
                <a:gradFill>
                  <a:gsLst>
                    <a:gs pos="70787">
                      <a:srgbClr val="FF9900"/>
                    </a:gs>
                    <a:gs pos="45506">
                      <a:srgbClr val="FF9900"/>
                    </a:gs>
                  </a:gsLst>
                  <a:lin ang="5400000" scaled="1"/>
                </a:gradFill>
                <a:latin typeface="Amazon Ember" charset="0"/>
                <a:ea typeface="Amazon Ember" charset="0"/>
                <a:cs typeface="Amazon Ember" charset="0"/>
              </a:rPr>
              <a:t>Autoscale</a:t>
            </a:r>
            <a:r>
              <a:rPr lang="en-US" sz="1600" b="1" spc="67" dirty="0">
                <a:gradFill>
                  <a:gsLst>
                    <a:gs pos="70787">
                      <a:srgbClr val="FF9900"/>
                    </a:gs>
                    <a:gs pos="45506">
                      <a:srgbClr val="FF9900"/>
                    </a:gs>
                  </a:gsLst>
                  <a:lin ang="5400000" scaled="1"/>
                </a:gradFill>
                <a:latin typeface="Amazon Ember" charset="0"/>
                <a:ea typeface="Amazon Ember" charset="0"/>
                <a:cs typeface="Amazon Ember" charset="0"/>
              </a:rPr>
              <a:t>: </a:t>
            </a:r>
            <a:r>
              <a:rPr lang="en-US" sz="1600" spc="67" dirty="0">
                <a:gradFill>
                  <a:gsLst>
                    <a:gs pos="70787">
                      <a:srgbClr val="FFFFFF"/>
                    </a:gs>
                    <a:gs pos="45506">
                      <a:srgbClr val="FFFFFF"/>
                    </a:gs>
                  </a:gsLst>
                  <a:lin ang="5400000" scaled="1"/>
                </a:gradFill>
                <a:latin typeface="Amazon Ember" charset="0"/>
                <a:ea typeface="Amazon Ember" charset="0"/>
                <a:cs typeface="Amazon Ember" charset="0"/>
              </a:rPr>
              <a:t>Automatically adjust number of Pods </a:t>
            </a:r>
          </a:p>
        </p:txBody>
      </p:sp>
      <p:sp>
        <p:nvSpPr>
          <p:cNvPr id="30" name="Rectangle 29">
            <a:extLst>
              <a:ext uri="{FF2B5EF4-FFF2-40B4-BE49-F238E27FC236}">
                <a16:creationId xmlns:a16="http://schemas.microsoft.com/office/drawing/2014/main" id="{DC544FEE-FC19-48C2-9E1E-2999DE713121}"/>
              </a:ext>
            </a:extLst>
          </p:cNvPr>
          <p:cNvSpPr/>
          <p:nvPr/>
        </p:nvSpPr>
        <p:spPr>
          <a:xfrm flipH="1">
            <a:off x="475486" y="4308919"/>
            <a:ext cx="11106909" cy="338554"/>
          </a:xfrm>
          <a:prstGeom prst="rect">
            <a:avLst/>
          </a:prstGeom>
        </p:spPr>
        <p:txBody>
          <a:bodyPr wrap="square">
            <a:spAutoFit/>
          </a:bodyPr>
          <a:lstStyle/>
          <a:p>
            <a:pPr defTabSz="609576">
              <a:spcBef>
                <a:spcPts val="3200"/>
              </a:spcBef>
              <a:buSzPct val="100000"/>
              <a:defRPr sz="5148"/>
            </a:pPr>
            <a:r>
              <a:rPr lang="en-US" sz="1600" b="1" spc="67" dirty="0">
                <a:gradFill>
                  <a:gsLst>
                    <a:gs pos="70787">
                      <a:srgbClr val="FF9900"/>
                    </a:gs>
                    <a:gs pos="45506">
                      <a:srgbClr val="FF9900"/>
                    </a:gs>
                  </a:gsLst>
                  <a:lin ang="5400000" scaled="1"/>
                </a:gradFill>
                <a:latin typeface="Amazon Ember" charset="0"/>
                <a:ea typeface="Amazon Ember" charset="0"/>
                <a:cs typeface="Amazon Ember" charset="0"/>
              </a:rPr>
              <a:t>Network Policies: </a:t>
            </a:r>
            <a:r>
              <a:rPr lang="en-US" sz="1600" spc="67" dirty="0">
                <a:gradFill>
                  <a:gsLst>
                    <a:gs pos="70787">
                      <a:srgbClr val="FFFFFF"/>
                    </a:gs>
                    <a:gs pos="45506">
                      <a:srgbClr val="FFFFFF"/>
                    </a:gs>
                  </a:gsLst>
                  <a:lin ang="5400000" scaled="1"/>
                </a:gradFill>
                <a:latin typeface="Amazon Ember" charset="0"/>
                <a:ea typeface="Amazon Ember" charset="0"/>
                <a:cs typeface="Amazon Ember" charset="0"/>
              </a:rPr>
              <a:t>AKA Security Groups for Pods</a:t>
            </a:r>
          </a:p>
        </p:txBody>
      </p:sp>
      <p:sp>
        <p:nvSpPr>
          <p:cNvPr id="31" name="Rectangle 30">
            <a:extLst>
              <a:ext uri="{FF2B5EF4-FFF2-40B4-BE49-F238E27FC236}">
                <a16:creationId xmlns:a16="http://schemas.microsoft.com/office/drawing/2014/main" id="{D69198BD-E862-47A2-AF66-233CB210E88E}"/>
              </a:ext>
            </a:extLst>
          </p:cNvPr>
          <p:cNvSpPr/>
          <p:nvPr/>
        </p:nvSpPr>
        <p:spPr>
          <a:xfrm flipH="1">
            <a:off x="475486" y="4895531"/>
            <a:ext cx="11106908" cy="338554"/>
          </a:xfrm>
          <a:prstGeom prst="rect">
            <a:avLst/>
          </a:prstGeom>
        </p:spPr>
        <p:txBody>
          <a:bodyPr wrap="square">
            <a:spAutoFit/>
          </a:bodyPr>
          <a:lstStyle/>
          <a:p>
            <a:pPr defTabSz="609576">
              <a:spcBef>
                <a:spcPts val="3200"/>
              </a:spcBef>
              <a:buSzPct val="100000"/>
              <a:defRPr sz="5148"/>
            </a:pPr>
            <a:r>
              <a:rPr lang="en-US" sz="1600" b="1" spc="67" dirty="0" err="1">
                <a:gradFill>
                  <a:gsLst>
                    <a:gs pos="70787">
                      <a:srgbClr val="FF9900"/>
                    </a:gs>
                    <a:gs pos="45506">
                      <a:srgbClr val="FF9900"/>
                    </a:gs>
                  </a:gsLst>
                  <a:lin ang="5400000" scaled="1"/>
                </a:gradFill>
                <a:latin typeface="Amazon Ember" charset="0"/>
                <a:ea typeface="Amazon Ember" charset="0"/>
                <a:cs typeface="Amazon Ember" charset="0"/>
              </a:rPr>
              <a:t>StatefulSet</a:t>
            </a:r>
            <a:r>
              <a:rPr lang="en-US" sz="1600" b="1" spc="67" dirty="0">
                <a:gradFill>
                  <a:gsLst>
                    <a:gs pos="70787">
                      <a:srgbClr val="FF9900"/>
                    </a:gs>
                    <a:gs pos="45506">
                      <a:srgbClr val="FF9900"/>
                    </a:gs>
                  </a:gsLst>
                  <a:lin ang="5400000" scaled="1"/>
                </a:gradFill>
                <a:latin typeface="Amazon Ember" charset="0"/>
                <a:ea typeface="Amazon Ember" charset="0"/>
                <a:cs typeface="Amazon Ember" charset="0"/>
              </a:rPr>
              <a:t>: </a:t>
            </a:r>
            <a:r>
              <a:rPr lang="en-US" sz="1600" spc="67" dirty="0">
                <a:gradFill>
                  <a:gsLst>
                    <a:gs pos="70787">
                      <a:srgbClr val="FFFFFF"/>
                    </a:gs>
                    <a:gs pos="45506">
                      <a:srgbClr val="FFFFFF"/>
                    </a:gs>
                  </a:gsLst>
                  <a:lin ang="5400000" scaled="1"/>
                </a:gradFill>
                <a:latin typeface="Amazon Ember" charset="0"/>
                <a:ea typeface="Amazon Ember" charset="0"/>
                <a:cs typeface="Amazon Ember" charset="0"/>
              </a:rPr>
              <a:t>Support for long-term </a:t>
            </a:r>
            <a:r>
              <a:rPr lang="en-US" sz="1600" spc="67" dirty="0" err="1">
                <a:gradFill>
                  <a:gsLst>
                    <a:gs pos="70787">
                      <a:srgbClr val="FFFFFF"/>
                    </a:gs>
                    <a:gs pos="45506">
                      <a:srgbClr val="FFFFFF"/>
                    </a:gs>
                  </a:gsLst>
                  <a:lin ang="5400000" scaled="1"/>
                </a:gradFill>
                <a:latin typeface="Amazon Ember" charset="0"/>
                <a:ea typeface="Amazon Ember" charset="0"/>
                <a:cs typeface="Amazon Ember" charset="0"/>
              </a:rPr>
              <a:t>stateful</a:t>
            </a:r>
            <a:r>
              <a:rPr lang="en-US" sz="1600" spc="67" dirty="0">
                <a:gradFill>
                  <a:gsLst>
                    <a:gs pos="70787">
                      <a:srgbClr val="FFFFFF"/>
                    </a:gs>
                    <a:gs pos="45506">
                      <a:srgbClr val="FFFFFF"/>
                    </a:gs>
                  </a:gsLst>
                  <a:lin ang="5400000" scaled="1"/>
                </a:gradFill>
                <a:latin typeface="Amazon Ember" charset="0"/>
                <a:ea typeface="Amazon Ember" charset="0"/>
                <a:cs typeface="Amazon Ember" charset="0"/>
              </a:rPr>
              <a:t> distributed systems</a:t>
            </a:r>
          </a:p>
        </p:txBody>
      </p:sp>
      <p:sp>
        <p:nvSpPr>
          <p:cNvPr id="32" name="Rectangle 31">
            <a:extLst>
              <a:ext uri="{FF2B5EF4-FFF2-40B4-BE49-F238E27FC236}">
                <a16:creationId xmlns:a16="http://schemas.microsoft.com/office/drawing/2014/main" id="{6DFAB9AB-91F1-4E84-B289-9F7D32F84246}"/>
              </a:ext>
            </a:extLst>
          </p:cNvPr>
          <p:cNvSpPr/>
          <p:nvPr/>
        </p:nvSpPr>
        <p:spPr>
          <a:xfrm flipH="1">
            <a:off x="475486" y="5482142"/>
            <a:ext cx="910506" cy="338554"/>
          </a:xfrm>
          <a:prstGeom prst="rect">
            <a:avLst/>
          </a:prstGeom>
        </p:spPr>
        <p:txBody>
          <a:bodyPr wrap="none">
            <a:spAutoFit/>
          </a:bodyPr>
          <a:lstStyle/>
          <a:p>
            <a:pPr defTabSz="609576">
              <a:spcBef>
                <a:spcPts val="3200"/>
              </a:spcBef>
              <a:buSzPct val="100000"/>
              <a:defRPr sz="5148"/>
            </a:pPr>
            <a:r>
              <a:rPr lang="en-US" sz="1600" spc="67" dirty="0">
                <a:gradFill>
                  <a:gsLst>
                    <a:gs pos="70787">
                      <a:srgbClr val="FFFFFF"/>
                    </a:gs>
                    <a:gs pos="45506">
                      <a:srgbClr val="FFFFFF"/>
                    </a:gs>
                  </a:gsLst>
                  <a:lin ang="5400000" scaled="1"/>
                </a:gradFill>
                <a:latin typeface="Amazon Ember" charset="0"/>
                <a:ea typeface="Amazon Ember" charset="0"/>
                <a:cs typeface="Amazon Ember" charset="0"/>
              </a:rPr>
              <a:t>More…</a:t>
            </a:r>
          </a:p>
        </p:txBody>
      </p:sp>
      <p:cxnSp>
        <p:nvCxnSpPr>
          <p:cNvPr id="33" name="Straight Connector 32">
            <a:extLst>
              <a:ext uri="{FF2B5EF4-FFF2-40B4-BE49-F238E27FC236}">
                <a16:creationId xmlns:a16="http://schemas.microsoft.com/office/drawing/2014/main" id="{E3E06D42-46FE-4C31-9E7B-91149F0851EF}"/>
              </a:ext>
            </a:extLst>
          </p:cNvPr>
          <p:cNvCxnSpPr>
            <a:cxnSpLocks/>
          </p:cNvCxnSpPr>
          <p:nvPr/>
        </p:nvCxnSpPr>
        <p:spPr>
          <a:xfrm flipH="1">
            <a:off x="609598" y="4200278"/>
            <a:ext cx="109728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50F4655-FC98-4565-BB96-CC0854A07091}"/>
              </a:ext>
            </a:extLst>
          </p:cNvPr>
          <p:cNvCxnSpPr>
            <a:cxnSpLocks/>
          </p:cNvCxnSpPr>
          <p:nvPr/>
        </p:nvCxnSpPr>
        <p:spPr>
          <a:xfrm flipH="1">
            <a:off x="609598" y="4786891"/>
            <a:ext cx="109728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9F421AF-2580-4024-9E11-A0BD920A8609}"/>
              </a:ext>
            </a:extLst>
          </p:cNvPr>
          <p:cNvCxnSpPr>
            <a:cxnSpLocks/>
          </p:cNvCxnSpPr>
          <p:nvPr/>
        </p:nvCxnSpPr>
        <p:spPr>
          <a:xfrm flipH="1">
            <a:off x="609598" y="5373503"/>
            <a:ext cx="109728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Title 2">
            <a:extLst>
              <a:ext uri="{FF2B5EF4-FFF2-40B4-BE49-F238E27FC236}">
                <a16:creationId xmlns:a16="http://schemas.microsoft.com/office/drawing/2014/main" id="{13EC8F66-951F-374E-B58C-3904AEB05752}"/>
              </a:ext>
            </a:extLst>
          </p:cNvPr>
          <p:cNvSpPr>
            <a:spLocks noGrp="1"/>
          </p:cNvSpPr>
          <p:nvPr>
            <p:ph type="title"/>
          </p:nvPr>
        </p:nvSpPr>
        <p:spPr/>
        <p:txBody>
          <a:bodyPr/>
          <a:lstStyle/>
          <a:p>
            <a:r>
              <a:rPr lang="en-AU" dirty="0"/>
              <a:t>Kubernetes Concepts</a:t>
            </a:r>
          </a:p>
        </p:txBody>
      </p:sp>
    </p:spTree>
    <p:extLst>
      <p:ext uri="{BB962C8B-B14F-4D97-AF65-F5344CB8AC3E}">
        <p14:creationId xmlns:p14="http://schemas.microsoft.com/office/powerpoint/2010/main" val="2782348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635" y="0"/>
            <a:ext cx="9874731"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166" y="2888805"/>
            <a:ext cx="1647384" cy="434875"/>
          </a:xfrm>
          <a:prstGeom prst="rect">
            <a:avLst/>
          </a:prstGeom>
        </p:spPr>
      </p:pic>
    </p:spTree>
    <p:extLst>
      <p:ext uri="{BB962C8B-B14F-4D97-AF65-F5344CB8AC3E}">
        <p14:creationId xmlns:p14="http://schemas.microsoft.com/office/powerpoint/2010/main" val="2735440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635" y="3127"/>
            <a:ext cx="9874731"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166" y="2888805"/>
            <a:ext cx="1647384" cy="434875"/>
          </a:xfrm>
          <a:prstGeom prst="rect">
            <a:avLst/>
          </a:prstGeom>
        </p:spPr>
      </p:pic>
      <p:sp>
        <p:nvSpPr>
          <p:cNvPr id="2" name="Multiply 1">
            <a:extLst>
              <a:ext uri="{FF2B5EF4-FFF2-40B4-BE49-F238E27FC236}">
                <a16:creationId xmlns:a16="http://schemas.microsoft.com/office/drawing/2014/main" id="{52D79C7E-1B80-7943-849F-B6A0052BCCCB}"/>
              </a:ext>
            </a:extLst>
          </p:cNvPr>
          <p:cNvSpPr/>
          <p:nvPr/>
        </p:nvSpPr>
        <p:spPr>
          <a:xfrm>
            <a:off x="1290714" y="1687759"/>
            <a:ext cx="3271126" cy="3271843"/>
          </a:xfrm>
          <a:prstGeom prst="mathMultiply">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FFFFFF"/>
              </a:solidFill>
              <a:latin typeface="Amazon Ember"/>
            </a:endParaRPr>
          </a:p>
        </p:txBody>
      </p:sp>
      <p:grpSp>
        <p:nvGrpSpPr>
          <p:cNvPr id="7" name="Group 6">
            <a:extLst>
              <a:ext uri="{FF2B5EF4-FFF2-40B4-BE49-F238E27FC236}">
                <a16:creationId xmlns:a16="http://schemas.microsoft.com/office/drawing/2014/main" id="{B4C74E43-24E0-3A48-A869-E5958D66CE6C}"/>
              </a:ext>
            </a:extLst>
          </p:cNvPr>
          <p:cNvGrpSpPr/>
          <p:nvPr/>
        </p:nvGrpSpPr>
        <p:grpSpPr>
          <a:xfrm>
            <a:off x="1477675" y="4641035"/>
            <a:ext cx="2803261" cy="1388776"/>
            <a:chOff x="1773210" y="5569242"/>
            <a:chExt cx="3363913" cy="1666531"/>
          </a:xfrm>
        </p:grpSpPr>
        <p:pic>
          <p:nvPicPr>
            <p:cNvPr id="2052" name="Picture 4" descr="Image result for kubernetes">
              <a:extLst>
                <a:ext uri="{FF2B5EF4-FFF2-40B4-BE49-F238E27FC236}">
                  <a16:creationId xmlns:a16="http://schemas.microsoft.com/office/drawing/2014/main" id="{512D025F-5DE3-6A44-8F17-DA7D7C0755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 r="81636"/>
            <a:stretch/>
          </p:blipFill>
          <p:spPr bwMode="auto">
            <a:xfrm>
              <a:off x="1773210" y="5569242"/>
              <a:ext cx="1738085" cy="16665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1AA47F-B45B-A446-BFD4-8BAC4E31F262}"/>
                </a:ext>
              </a:extLst>
            </p:cNvPr>
            <p:cNvSpPr txBox="1"/>
            <p:nvPr/>
          </p:nvSpPr>
          <p:spPr>
            <a:xfrm>
              <a:off x="3511294" y="6133202"/>
              <a:ext cx="1625829" cy="603319"/>
            </a:xfrm>
            <a:prstGeom prst="rect">
              <a:avLst/>
            </a:prstGeom>
            <a:noFill/>
          </p:spPr>
          <p:txBody>
            <a:bodyPr wrap="none" rtlCol="0">
              <a:spAutoFit/>
            </a:bodyPr>
            <a:lstStyle/>
            <a:p>
              <a:pPr defTabSz="609576"/>
              <a:r>
                <a:rPr lang="en-US" sz="2667"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kubelet</a:t>
              </a:r>
              <a:endParaRPr lang="en-US" sz="2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9" name="Straight Arrow Connector 8">
            <a:extLst>
              <a:ext uri="{FF2B5EF4-FFF2-40B4-BE49-F238E27FC236}">
                <a16:creationId xmlns:a16="http://schemas.microsoft.com/office/drawing/2014/main" id="{FA4FF50A-6939-0A49-8BB8-F9336C856124}"/>
              </a:ext>
            </a:extLst>
          </p:cNvPr>
          <p:cNvCxnSpPr>
            <a:stCxn id="3" idx="0"/>
          </p:cNvCxnSpPr>
          <p:nvPr/>
        </p:nvCxnSpPr>
        <p:spPr>
          <a:xfrm flipV="1">
            <a:off x="3603507" y="2888806"/>
            <a:ext cx="1659373" cy="2222196"/>
          </a:xfrm>
          <a:prstGeom prst="straightConnector1">
            <a:avLst/>
          </a:prstGeom>
          <a:ln w="127000">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633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50B8676-7836-6E4F-8608-95603FF6391C}"/>
              </a:ext>
            </a:extLst>
          </p:cNvPr>
          <p:cNvGrpSpPr/>
          <p:nvPr/>
        </p:nvGrpSpPr>
        <p:grpSpPr>
          <a:xfrm>
            <a:off x="4725184" y="484898"/>
            <a:ext cx="3890886" cy="2824480"/>
            <a:chOff x="1390361" y="3752"/>
            <a:chExt cx="11849677" cy="82296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361" y="3752"/>
              <a:ext cx="11849677" cy="8229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798" y="3466566"/>
              <a:ext cx="1976861" cy="521850"/>
            </a:xfrm>
            <a:prstGeom prst="rect">
              <a:avLst/>
            </a:prstGeom>
          </p:spPr>
        </p:pic>
        <p:sp>
          <p:nvSpPr>
            <p:cNvPr id="2" name="Multiply 1">
              <a:extLst>
                <a:ext uri="{FF2B5EF4-FFF2-40B4-BE49-F238E27FC236}">
                  <a16:creationId xmlns:a16="http://schemas.microsoft.com/office/drawing/2014/main" id="{52D79C7E-1B80-7943-849F-B6A0052BCCCB}"/>
                </a:ext>
              </a:extLst>
            </p:cNvPr>
            <p:cNvSpPr/>
            <p:nvPr/>
          </p:nvSpPr>
          <p:spPr>
            <a:xfrm>
              <a:off x="1548856" y="2025310"/>
              <a:ext cx="3925351" cy="3926211"/>
            </a:xfrm>
            <a:prstGeom prst="mathMultiply">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FFFFFF"/>
                </a:solidFill>
                <a:latin typeface="Amazon Ember"/>
              </a:endParaRPr>
            </a:p>
          </p:txBody>
        </p:sp>
        <p:grpSp>
          <p:nvGrpSpPr>
            <p:cNvPr id="7" name="Group 6">
              <a:extLst>
                <a:ext uri="{FF2B5EF4-FFF2-40B4-BE49-F238E27FC236}">
                  <a16:creationId xmlns:a16="http://schemas.microsoft.com/office/drawing/2014/main" id="{B4C74E43-24E0-3A48-A869-E5958D66CE6C}"/>
                </a:ext>
              </a:extLst>
            </p:cNvPr>
            <p:cNvGrpSpPr/>
            <p:nvPr/>
          </p:nvGrpSpPr>
          <p:grpSpPr>
            <a:xfrm>
              <a:off x="1773210" y="5569242"/>
              <a:ext cx="4072633" cy="1666531"/>
              <a:chOff x="1773210" y="5569242"/>
              <a:chExt cx="4072633" cy="1666531"/>
            </a:xfrm>
          </p:grpSpPr>
          <p:pic>
            <p:nvPicPr>
              <p:cNvPr id="2052" name="Picture 4" descr="Image result for kubernetes">
                <a:extLst>
                  <a:ext uri="{FF2B5EF4-FFF2-40B4-BE49-F238E27FC236}">
                    <a16:creationId xmlns:a16="http://schemas.microsoft.com/office/drawing/2014/main" id="{512D025F-5DE3-6A44-8F17-DA7D7C0755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 r="81636"/>
              <a:stretch/>
            </p:blipFill>
            <p:spPr bwMode="auto">
              <a:xfrm>
                <a:off x="1773210" y="5569242"/>
                <a:ext cx="1738085" cy="16665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1AA47F-B45B-A446-BFD4-8BAC4E31F262}"/>
                  </a:ext>
                </a:extLst>
              </p:cNvPr>
              <p:cNvSpPr txBox="1"/>
              <p:nvPr/>
            </p:nvSpPr>
            <p:spPr>
              <a:xfrm>
                <a:off x="3511296" y="6133200"/>
                <a:ext cx="2334547" cy="866682"/>
              </a:xfrm>
              <a:prstGeom prst="rect">
                <a:avLst/>
              </a:prstGeom>
              <a:noFill/>
            </p:spPr>
            <p:txBody>
              <a:bodyPr wrap="none" rtlCol="0">
                <a:spAutoFit/>
              </a:bodyPr>
              <a:lstStyle/>
              <a:p>
                <a:pPr defTabSz="609576"/>
                <a:r>
                  <a:rPr lang="en-US" sz="1333"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kubelet</a:t>
                </a: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9" name="Straight Arrow Connector 8">
              <a:extLst>
                <a:ext uri="{FF2B5EF4-FFF2-40B4-BE49-F238E27FC236}">
                  <a16:creationId xmlns:a16="http://schemas.microsoft.com/office/drawing/2014/main" id="{FA4FF50A-6939-0A49-8BB8-F9336C856124}"/>
                </a:ext>
              </a:extLst>
            </p:cNvPr>
            <p:cNvCxnSpPr>
              <a:stCxn id="3" idx="0"/>
            </p:cNvCxnSpPr>
            <p:nvPr/>
          </p:nvCxnSpPr>
          <p:spPr>
            <a:xfrm flipV="1">
              <a:off x="4678571" y="3466572"/>
              <a:ext cx="1636887" cy="2666628"/>
            </a:xfrm>
            <a:prstGeom prst="straightConnector1">
              <a:avLst/>
            </a:prstGeom>
            <a:ln w="127000">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D706DD01-937E-2B46-AFB8-8600919E677B}"/>
              </a:ext>
            </a:extLst>
          </p:cNvPr>
          <p:cNvGrpSpPr/>
          <p:nvPr/>
        </p:nvGrpSpPr>
        <p:grpSpPr>
          <a:xfrm>
            <a:off x="508394" y="3080591"/>
            <a:ext cx="3890886" cy="2824480"/>
            <a:chOff x="1390361" y="3752"/>
            <a:chExt cx="11849677" cy="8229600"/>
          </a:xfrm>
        </p:grpSpPr>
        <p:pic>
          <p:nvPicPr>
            <p:cNvPr id="27" name="Picture 26">
              <a:extLst>
                <a:ext uri="{FF2B5EF4-FFF2-40B4-BE49-F238E27FC236}">
                  <a16:creationId xmlns:a16="http://schemas.microsoft.com/office/drawing/2014/main" id="{F323ECD7-0802-A140-B957-65749606E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361" y="3752"/>
              <a:ext cx="11849677" cy="8229600"/>
            </a:xfrm>
            <a:prstGeom prst="rect">
              <a:avLst/>
            </a:prstGeom>
          </p:spPr>
        </p:pic>
        <p:pic>
          <p:nvPicPr>
            <p:cNvPr id="28" name="Picture 27">
              <a:extLst>
                <a:ext uri="{FF2B5EF4-FFF2-40B4-BE49-F238E27FC236}">
                  <a16:creationId xmlns:a16="http://schemas.microsoft.com/office/drawing/2014/main" id="{B43B88F7-9220-A344-BE38-78415599F2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798" y="3466566"/>
              <a:ext cx="1976861" cy="521850"/>
            </a:xfrm>
            <a:prstGeom prst="rect">
              <a:avLst/>
            </a:prstGeom>
          </p:spPr>
        </p:pic>
        <p:sp>
          <p:nvSpPr>
            <p:cNvPr id="29" name="Multiply 28">
              <a:extLst>
                <a:ext uri="{FF2B5EF4-FFF2-40B4-BE49-F238E27FC236}">
                  <a16:creationId xmlns:a16="http://schemas.microsoft.com/office/drawing/2014/main" id="{0BE76A81-A29A-F647-BCFB-610730244333}"/>
                </a:ext>
              </a:extLst>
            </p:cNvPr>
            <p:cNvSpPr/>
            <p:nvPr/>
          </p:nvSpPr>
          <p:spPr>
            <a:xfrm>
              <a:off x="1548856" y="2025310"/>
              <a:ext cx="3925351" cy="3926211"/>
            </a:xfrm>
            <a:prstGeom prst="mathMultiply">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FFFFFF"/>
                </a:solidFill>
                <a:latin typeface="Amazon Ember"/>
              </a:endParaRPr>
            </a:p>
          </p:txBody>
        </p:sp>
        <p:grpSp>
          <p:nvGrpSpPr>
            <p:cNvPr id="30" name="Group 29">
              <a:extLst>
                <a:ext uri="{FF2B5EF4-FFF2-40B4-BE49-F238E27FC236}">
                  <a16:creationId xmlns:a16="http://schemas.microsoft.com/office/drawing/2014/main" id="{71DEC127-C9F8-8041-8354-28B324DA64ED}"/>
                </a:ext>
              </a:extLst>
            </p:cNvPr>
            <p:cNvGrpSpPr/>
            <p:nvPr/>
          </p:nvGrpSpPr>
          <p:grpSpPr>
            <a:xfrm>
              <a:off x="1773210" y="5569242"/>
              <a:ext cx="4072633" cy="1666531"/>
              <a:chOff x="1773210" y="5569242"/>
              <a:chExt cx="4072633" cy="1666531"/>
            </a:xfrm>
          </p:grpSpPr>
          <p:pic>
            <p:nvPicPr>
              <p:cNvPr id="32" name="Picture 4" descr="Image result for kubernetes">
                <a:extLst>
                  <a:ext uri="{FF2B5EF4-FFF2-40B4-BE49-F238E27FC236}">
                    <a16:creationId xmlns:a16="http://schemas.microsoft.com/office/drawing/2014/main" id="{CC8CD034-E923-4C49-BA05-1307DC42EF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 r="81636"/>
              <a:stretch/>
            </p:blipFill>
            <p:spPr bwMode="auto">
              <a:xfrm>
                <a:off x="1773210" y="5569242"/>
                <a:ext cx="1738085" cy="166653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BC83B70-4FBE-7E49-A323-8694F84543A8}"/>
                  </a:ext>
                </a:extLst>
              </p:cNvPr>
              <p:cNvSpPr txBox="1"/>
              <p:nvPr/>
            </p:nvSpPr>
            <p:spPr>
              <a:xfrm>
                <a:off x="3511296" y="6133200"/>
                <a:ext cx="2334547" cy="866682"/>
              </a:xfrm>
              <a:prstGeom prst="rect">
                <a:avLst/>
              </a:prstGeom>
              <a:noFill/>
            </p:spPr>
            <p:txBody>
              <a:bodyPr wrap="none" rtlCol="0">
                <a:spAutoFit/>
              </a:bodyPr>
              <a:lstStyle/>
              <a:p>
                <a:pPr defTabSz="609576"/>
                <a:r>
                  <a:rPr lang="en-US" sz="1333"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kubelet</a:t>
                </a: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31" name="Straight Arrow Connector 30">
              <a:extLst>
                <a:ext uri="{FF2B5EF4-FFF2-40B4-BE49-F238E27FC236}">
                  <a16:creationId xmlns:a16="http://schemas.microsoft.com/office/drawing/2014/main" id="{86C48401-9DDA-1749-8330-EC9D8DDB581E}"/>
                </a:ext>
              </a:extLst>
            </p:cNvPr>
            <p:cNvCxnSpPr>
              <a:stCxn id="33" idx="0"/>
            </p:cNvCxnSpPr>
            <p:nvPr/>
          </p:nvCxnSpPr>
          <p:spPr>
            <a:xfrm flipV="1">
              <a:off x="4678571" y="3466572"/>
              <a:ext cx="1636887" cy="2666628"/>
            </a:xfrm>
            <a:prstGeom prst="straightConnector1">
              <a:avLst/>
            </a:prstGeom>
            <a:ln w="127000">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1547CC0F-467C-AB41-A0E7-F5294DF4FCDC}"/>
              </a:ext>
            </a:extLst>
          </p:cNvPr>
          <p:cNvGrpSpPr/>
          <p:nvPr/>
        </p:nvGrpSpPr>
        <p:grpSpPr>
          <a:xfrm>
            <a:off x="635395" y="472440"/>
            <a:ext cx="3890886" cy="2824480"/>
            <a:chOff x="1390361" y="3752"/>
            <a:chExt cx="11849677" cy="8229600"/>
          </a:xfrm>
        </p:grpSpPr>
        <p:pic>
          <p:nvPicPr>
            <p:cNvPr id="35" name="Picture 34">
              <a:extLst>
                <a:ext uri="{FF2B5EF4-FFF2-40B4-BE49-F238E27FC236}">
                  <a16:creationId xmlns:a16="http://schemas.microsoft.com/office/drawing/2014/main" id="{964350F6-CBF7-7346-B957-AFAA513F6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361" y="3752"/>
              <a:ext cx="11849677" cy="8229600"/>
            </a:xfrm>
            <a:prstGeom prst="rect">
              <a:avLst/>
            </a:prstGeom>
          </p:spPr>
        </p:pic>
        <p:pic>
          <p:nvPicPr>
            <p:cNvPr id="36" name="Picture 35">
              <a:extLst>
                <a:ext uri="{FF2B5EF4-FFF2-40B4-BE49-F238E27FC236}">
                  <a16:creationId xmlns:a16="http://schemas.microsoft.com/office/drawing/2014/main" id="{0C379B95-C8B9-C446-A65D-7DD95CFFE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798" y="3466566"/>
              <a:ext cx="1976861" cy="521850"/>
            </a:xfrm>
            <a:prstGeom prst="rect">
              <a:avLst/>
            </a:prstGeom>
          </p:spPr>
        </p:pic>
        <p:sp>
          <p:nvSpPr>
            <p:cNvPr id="37" name="Multiply 36">
              <a:extLst>
                <a:ext uri="{FF2B5EF4-FFF2-40B4-BE49-F238E27FC236}">
                  <a16:creationId xmlns:a16="http://schemas.microsoft.com/office/drawing/2014/main" id="{BF74D483-9727-1842-887D-12F8D53EDF0C}"/>
                </a:ext>
              </a:extLst>
            </p:cNvPr>
            <p:cNvSpPr/>
            <p:nvPr/>
          </p:nvSpPr>
          <p:spPr>
            <a:xfrm>
              <a:off x="1548856" y="2025310"/>
              <a:ext cx="3925351" cy="3926211"/>
            </a:xfrm>
            <a:prstGeom prst="mathMultiply">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FFFFFF"/>
                </a:solidFill>
                <a:latin typeface="Amazon Ember"/>
              </a:endParaRPr>
            </a:p>
          </p:txBody>
        </p:sp>
        <p:grpSp>
          <p:nvGrpSpPr>
            <p:cNvPr id="38" name="Group 37">
              <a:extLst>
                <a:ext uri="{FF2B5EF4-FFF2-40B4-BE49-F238E27FC236}">
                  <a16:creationId xmlns:a16="http://schemas.microsoft.com/office/drawing/2014/main" id="{98938083-AF7F-A54E-9B64-CCCAF8B9D432}"/>
                </a:ext>
              </a:extLst>
            </p:cNvPr>
            <p:cNvGrpSpPr/>
            <p:nvPr/>
          </p:nvGrpSpPr>
          <p:grpSpPr>
            <a:xfrm>
              <a:off x="1773210" y="5569242"/>
              <a:ext cx="4072633" cy="1666531"/>
              <a:chOff x="1773210" y="5569242"/>
              <a:chExt cx="4072633" cy="1666531"/>
            </a:xfrm>
          </p:grpSpPr>
          <p:pic>
            <p:nvPicPr>
              <p:cNvPr id="40" name="Picture 4" descr="Image result for kubernetes">
                <a:extLst>
                  <a:ext uri="{FF2B5EF4-FFF2-40B4-BE49-F238E27FC236}">
                    <a16:creationId xmlns:a16="http://schemas.microsoft.com/office/drawing/2014/main" id="{C52FD952-EC00-E747-BC61-C3A3A4CBE1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 r="81636"/>
              <a:stretch/>
            </p:blipFill>
            <p:spPr bwMode="auto">
              <a:xfrm>
                <a:off x="1773210" y="5569242"/>
                <a:ext cx="1738085" cy="1666531"/>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42F5610-8E6E-EC4B-B5C4-1956F545FCB2}"/>
                  </a:ext>
                </a:extLst>
              </p:cNvPr>
              <p:cNvSpPr txBox="1"/>
              <p:nvPr/>
            </p:nvSpPr>
            <p:spPr>
              <a:xfrm>
                <a:off x="3511296" y="6133200"/>
                <a:ext cx="2334547" cy="866682"/>
              </a:xfrm>
              <a:prstGeom prst="rect">
                <a:avLst/>
              </a:prstGeom>
              <a:noFill/>
            </p:spPr>
            <p:txBody>
              <a:bodyPr wrap="none" rtlCol="0">
                <a:spAutoFit/>
              </a:bodyPr>
              <a:lstStyle/>
              <a:p>
                <a:pPr defTabSz="609576"/>
                <a:r>
                  <a:rPr lang="en-US" sz="1333"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kubelet</a:t>
                </a: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39" name="Straight Arrow Connector 38">
              <a:extLst>
                <a:ext uri="{FF2B5EF4-FFF2-40B4-BE49-F238E27FC236}">
                  <a16:creationId xmlns:a16="http://schemas.microsoft.com/office/drawing/2014/main" id="{326979B2-3162-8442-9E64-EC071BA1BA22}"/>
                </a:ext>
              </a:extLst>
            </p:cNvPr>
            <p:cNvCxnSpPr>
              <a:stCxn id="41" idx="0"/>
            </p:cNvCxnSpPr>
            <p:nvPr/>
          </p:nvCxnSpPr>
          <p:spPr>
            <a:xfrm flipV="1">
              <a:off x="4678571" y="3466572"/>
              <a:ext cx="1636887" cy="2666628"/>
            </a:xfrm>
            <a:prstGeom prst="straightConnector1">
              <a:avLst/>
            </a:prstGeom>
            <a:ln w="127000">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FB889431-39DE-2B48-86C0-97C3ABC4E8FC}"/>
              </a:ext>
            </a:extLst>
          </p:cNvPr>
          <p:cNvGrpSpPr/>
          <p:nvPr/>
        </p:nvGrpSpPr>
        <p:grpSpPr>
          <a:xfrm>
            <a:off x="4673141" y="3056328"/>
            <a:ext cx="3890886" cy="2824480"/>
            <a:chOff x="1390361" y="3752"/>
            <a:chExt cx="11849677" cy="8229600"/>
          </a:xfrm>
        </p:grpSpPr>
        <p:pic>
          <p:nvPicPr>
            <p:cNvPr id="43" name="Picture 42">
              <a:extLst>
                <a:ext uri="{FF2B5EF4-FFF2-40B4-BE49-F238E27FC236}">
                  <a16:creationId xmlns:a16="http://schemas.microsoft.com/office/drawing/2014/main" id="{55C83164-7E01-744F-98B1-E22AEEA97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361" y="3752"/>
              <a:ext cx="11849677" cy="8229600"/>
            </a:xfrm>
            <a:prstGeom prst="rect">
              <a:avLst/>
            </a:prstGeom>
          </p:spPr>
        </p:pic>
        <p:pic>
          <p:nvPicPr>
            <p:cNvPr id="44" name="Picture 43">
              <a:extLst>
                <a:ext uri="{FF2B5EF4-FFF2-40B4-BE49-F238E27FC236}">
                  <a16:creationId xmlns:a16="http://schemas.microsoft.com/office/drawing/2014/main" id="{5050D2D2-7BB3-1348-809E-71D3DD46E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798" y="3466566"/>
              <a:ext cx="1976861" cy="521850"/>
            </a:xfrm>
            <a:prstGeom prst="rect">
              <a:avLst/>
            </a:prstGeom>
          </p:spPr>
        </p:pic>
        <p:sp>
          <p:nvSpPr>
            <p:cNvPr id="45" name="Multiply 44">
              <a:extLst>
                <a:ext uri="{FF2B5EF4-FFF2-40B4-BE49-F238E27FC236}">
                  <a16:creationId xmlns:a16="http://schemas.microsoft.com/office/drawing/2014/main" id="{09A8706A-F209-2F4F-A3B8-487E40B04431}"/>
                </a:ext>
              </a:extLst>
            </p:cNvPr>
            <p:cNvSpPr/>
            <p:nvPr/>
          </p:nvSpPr>
          <p:spPr>
            <a:xfrm>
              <a:off x="1548856" y="2025310"/>
              <a:ext cx="3925351" cy="3926211"/>
            </a:xfrm>
            <a:prstGeom prst="mathMultiply">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rgbClr val="FFFFFF"/>
                </a:solidFill>
                <a:latin typeface="Amazon Ember"/>
              </a:endParaRPr>
            </a:p>
          </p:txBody>
        </p:sp>
        <p:grpSp>
          <p:nvGrpSpPr>
            <p:cNvPr id="46" name="Group 45">
              <a:extLst>
                <a:ext uri="{FF2B5EF4-FFF2-40B4-BE49-F238E27FC236}">
                  <a16:creationId xmlns:a16="http://schemas.microsoft.com/office/drawing/2014/main" id="{6D681E82-4618-9041-AB4B-AB353F7CED4B}"/>
                </a:ext>
              </a:extLst>
            </p:cNvPr>
            <p:cNvGrpSpPr/>
            <p:nvPr/>
          </p:nvGrpSpPr>
          <p:grpSpPr>
            <a:xfrm>
              <a:off x="1773210" y="5569242"/>
              <a:ext cx="4072633" cy="1666531"/>
              <a:chOff x="1773210" y="5569242"/>
              <a:chExt cx="4072633" cy="1666531"/>
            </a:xfrm>
          </p:grpSpPr>
          <p:pic>
            <p:nvPicPr>
              <p:cNvPr id="48" name="Picture 4" descr="Image result for kubernetes">
                <a:extLst>
                  <a:ext uri="{FF2B5EF4-FFF2-40B4-BE49-F238E27FC236}">
                    <a16:creationId xmlns:a16="http://schemas.microsoft.com/office/drawing/2014/main" id="{86197529-AF4D-6742-B282-CBD424D866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 r="81636"/>
              <a:stretch/>
            </p:blipFill>
            <p:spPr bwMode="auto">
              <a:xfrm>
                <a:off x="1773210" y="5569242"/>
                <a:ext cx="1738085" cy="166653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4236A76E-EA1C-C74C-9BA6-89870CBE20E2}"/>
                  </a:ext>
                </a:extLst>
              </p:cNvPr>
              <p:cNvSpPr txBox="1"/>
              <p:nvPr/>
            </p:nvSpPr>
            <p:spPr>
              <a:xfrm>
                <a:off x="3511296" y="6133200"/>
                <a:ext cx="2334547" cy="866682"/>
              </a:xfrm>
              <a:prstGeom prst="rect">
                <a:avLst/>
              </a:prstGeom>
              <a:noFill/>
            </p:spPr>
            <p:txBody>
              <a:bodyPr wrap="none" rtlCol="0">
                <a:spAutoFit/>
              </a:bodyPr>
              <a:lstStyle/>
              <a:p>
                <a:pPr defTabSz="609576"/>
                <a:r>
                  <a:rPr lang="en-US" sz="1333"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kubelet</a:t>
                </a: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47" name="Straight Arrow Connector 46">
              <a:extLst>
                <a:ext uri="{FF2B5EF4-FFF2-40B4-BE49-F238E27FC236}">
                  <a16:creationId xmlns:a16="http://schemas.microsoft.com/office/drawing/2014/main" id="{EAE5C80C-D8E9-E04B-8D5D-1681C22AC836}"/>
                </a:ext>
              </a:extLst>
            </p:cNvPr>
            <p:cNvCxnSpPr>
              <a:stCxn id="49" idx="0"/>
            </p:cNvCxnSpPr>
            <p:nvPr/>
          </p:nvCxnSpPr>
          <p:spPr>
            <a:xfrm flipV="1">
              <a:off x="4678571" y="3466572"/>
              <a:ext cx="1636887" cy="2666628"/>
            </a:xfrm>
            <a:prstGeom prst="straightConnector1">
              <a:avLst/>
            </a:prstGeom>
            <a:ln w="127000">
              <a:headEnd type="triangle"/>
              <a:tailEnd type="triangle"/>
            </a:ln>
          </p:spPr>
          <p:style>
            <a:lnRef idx="2">
              <a:schemeClr val="accent1"/>
            </a:lnRef>
            <a:fillRef idx="0">
              <a:schemeClr val="accent1"/>
            </a:fillRef>
            <a:effectRef idx="1">
              <a:schemeClr val="accent1"/>
            </a:effectRef>
            <a:fontRef idx="minor">
              <a:schemeClr val="tx1"/>
            </a:fontRef>
          </p:style>
        </p:cxnSp>
      </p:grpSp>
      <p:pic>
        <p:nvPicPr>
          <p:cNvPr id="52" name="Picture 4" descr="Image result for kubernetes">
            <a:extLst>
              <a:ext uri="{FF2B5EF4-FFF2-40B4-BE49-F238E27FC236}">
                <a16:creationId xmlns:a16="http://schemas.microsoft.com/office/drawing/2014/main" id="{F71283C4-54DE-5F4D-9FC2-27E8F7B4E4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 r="81636"/>
          <a:stretch/>
        </p:blipFill>
        <p:spPr bwMode="auto">
          <a:xfrm>
            <a:off x="9422443" y="2063927"/>
            <a:ext cx="1883693" cy="1806145"/>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8C9FE306-8BA1-EA41-BD43-D104F76AA883}"/>
              </a:ext>
            </a:extLst>
          </p:cNvPr>
          <p:cNvCxnSpPr>
            <a:cxnSpLocks/>
            <a:stCxn id="52" idx="1"/>
            <a:endCxn id="49" idx="3"/>
          </p:cNvCxnSpPr>
          <p:nvPr/>
        </p:nvCxnSpPr>
        <p:spPr>
          <a:xfrm flipH="1">
            <a:off x="6136115" y="2967000"/>
            <a:ext cx="3286328" cy="2341742"/>
          </a:xfrm>
          <a:prstGeom prst="straightConnector1">
            <a:avLst/>
          </a:prstGeom>
          <a:ln w="1270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623EB3EC-477B-FE47-9F50-5DB9C48DEC55}"/>
              </a:ext>
            </a:extLst>
          </p:cNvPr>
          <p:cNvCxnSpPr>
            <a:cxnSpLocks/>
            <a:stCxn id="52" idx="1"/>
          </p:cNvCxnSpPr>
          <p:nvPr/>
        </p:nvCxnSpPr>
        <p:spPr>
          <a:xfrm flipH="1">
            <a:off x="1943794" y="2966999"/>
            <a:ext cx="7478648" cy="2358343"/>
          </a:xfrm>
          <a:prstGeom prst="straightConnector1">
            <a:avLst/>
          </a:prstGeom>
          <a:ln w="1270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504EFDD-2507-A343-B698-C8E7E6900F13}"/>
              </a:ext>
            </a:extLst>
          </p:cNvPr>
          <p:cNvCxnSpPr>
            <a:cxnSpLocks/>
            <a:stCxn id="52" idx="1"/>
            <a:endCxn id="41" idx="3"/>
          </p:cNvCxnSpPr>
          <p:nvPr/>
        </p:nvCxnSpPr>
        <p:spPr>
          <a:xfrm flipH="1" flipV="1">
            <a:off x="2098369" y="2724854"/>
            <a:ext cx="7324074" cy="242146"/>
          </a:xfrm>
          <a:prstGeom prst="straightConnector1">
            <a:avLst/>
          </a:prstGeom>
          <a:ln w="1270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72DD47CB-D04A-B446-8A9C-97A78A26899E}"/>
              </a:ext>
            </a:extLst>
          </p:cNvPr>
          <p:cNvCxnSpPr>
            <a:cxnSpLocks/>
            <a:stCxn id="52" idx="1"/>
            <a:endCxn id="3" idx="3"/>
          </p:cNvCxnSpPr>
          <p:nvPr/>
        </p:nvCxnSpPr>
        <p:spPr>
          <a:xfrm flipH="1" flipV="1">
            <a:off x="6188158" y="2737312"/>
            <a:ext cx="3234285" cy="229688"/>
          </a:xfrm>
          <a:prstGeom prst="straightConnector1">
            <a:avLst/>
          </a:prstGeom>
          <a:ln w="127000">
            <a:headEnd type="triangle"/>
            <a:tailEnd type="triangle"/>
          </a:ln>
        </p:spPr>
        <p:style>
          <a:lnRef idx="2">
            <a:schemeClr val="accent1"/>
          </a:lnRef>
          <a:fillRef idx="0">
            <a:schemeClr val="accent1"/>
          </a:fillRef>
          <a:effectRef idx="1">
            <a:schemeClr val="accent1"/>
          </a:effectRef>
          <a:fontRef idx="minor">
            <a:schemeClr val="tx1"/>
          </a:fontRef>
        </p:style>
      </p:cxnSp>
      <p:sp>
        <p:nvSpPr>
          <p:cNvPr id="2048" name="TextBox 2047">
            <a:extLst>
              <a:ext uri="{FF2B5EF4-FFF2-40B4-BE49-F238E27FC236}">
                <a16:creationId xmlns:a16="http://schemas.microsoft.com/office/drawing/2014/main" id="{9D765EB5-7C99-B44E-9095-74EFC0E0E266}"/>
              </a:ext>
            </a:extLst>
          </p:cNvPr>
          <p:cNvSpPr txBox="1"/>
          <p:nvPr/>
        </p:nvSpPr>
        <p:spPr>
          <a:xfrm>
            <a:off x="9328215" y="3882530"/>
            <a:ext cx="2101857" cy="464294"/>
          </a:xfrm>
          <a:prstGeom prst="rect">
            <a:avLst/>
          </a:prstGeom>
          <a:noFill/>
        </p:spPr>
        <p:txBody>
          <a:bodyPr wrap="none" rtlCol="0">
            <a:spAutoFit/>
          </a:bodyPr>
          <a:lstStyle/>
          <a:p>
            <a:pPr defTabSz="609576"/>
            <a:r>
              <a:rPr lang="en-US" sz="241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Control Plane</a:t>
            </a:r>
          </a:p>
        </p:txBody>
      </p:sp>
    </p:spTree>
    <p:extLst>
      <p:ext uri="{BB962C8B-B14F-4D97-AF65-F5344CB8AC3E}">
        <p14:creationId xmlns:p14="http://schemas.microsoft.com/office/powerpoint/2010/main" val="2129124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5559</Words>
  <Application>Microsoft Macintosh PowerPoint</Application>
  <PresentationFormat>Widescreen</PresentationFormat>
  <Paragraphs>695</Paragraphs>
  <Slides>56</Slides>
  <Notes>47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56</vt:i4>
      </vt:variant>
    </vt:vector>
  </HeadingPairs>
  <TitlesOfParts>
    <vt:vector size="68" baseType="lpstr">
      <vt:lpstr>Amazon Ember</vt:lpstr>
      <vt:lpstr>Amazon Ember Heavy</vt:lpstr>
      <vt:lpstr>Amazon Ember Light</vt:lpstr>
      <vt:lpstr>Amazon Ember Regular</vt:lpstr>
      <vt:lpstr>Arial</vt:lpstr>
      <vt:lpstr>Calibri</vt:lpstr>
      <vt:lpstr>Calibri Light</vt:lpstr>
      <vt:lpstr>Consolas</vt:lpstr>
      <vt:lpstr>Courier New</vt:lpstr>
      <vt:lpstr>Lucida Console</vt:lpstr>
      <vt:lpstr>Office Theme</vt:lpstr>
      <vt:lpstr>3_DeckTemplate-AWS</vt:lpstr>
      <vt:lpstr>Change log</vt:lpstr>
      <vt:lpstr>Introduction to Amazon EKS</vt:lpstr>
      <vt:lpstr>AWS container services landscape</vt:lpstr>
      <vt:lpstr>PowerPoint Presentation</vt:lpstr>
      <vt:lpstr>Kubernetes Concepts</vt:lpstr>
      <vt:lpstr>Kubernetes Concepts</vt:lpstr>
      <vt:lpstr>PowerPoint Presentation</vt:lpstr>
      <vt:lpstr>PowerPoint Presentation</vt:lpstr>
      <vt:lpstr>PowerPoint Presentation</vt:lpstr>
      <vt:lpstr>What does EKS do for you over running Kubernetes on EC2?</vt:lpstr>
      <vt:lpstr>EKS is Kubernetes Certified</vt:lpstr>
      <vt:lpstr>Amazon EKS Architecture</vt:lpstr>
      <vt:lpstr>EKS Control Plane</vt:lpstr>
      <vt:lpstr>Networking</vt:lpstr>
      <vt:lpstr>Private EKS API Endpoints</vt:lpstr>
      <vt:lpstr>Pod Networking with EKS</vt:lpstr>
      <vt:lpstr>Load balancing </vt:lpstr>
      <vt:lpstr>PowerPoint Presentation</vt:lpstr>
      <vt:lpstr>AWS Load Balancer Controller</vt:lpstr>
      <vt:lpstr>AWS Load Balancer Controller</vt:lpstr>
      <vt:lpstr>Security</vt:lpstr>
      <vt:lpstr>Shared Responsibility Model</vt:lpstr>
      <vt:lpstr>IAM = Who can do what in the platform and/or cluster?</vt:lpstr>
      <vt:lpstr>And you should invest in end-to-end automation via pipelines </vt:lpstr>
      <vt:lpstr>Why do DevSecOps which embeds security in CI/CD pipelines?</vt:lpstr>
      <vt:lpstr>EKS: IAM Authentication + kubectl</vt:lpstr>
      <vt:lpstr>Note: Whatever IAM user/role creates the cluster is a permanent hidden (can’t see it in the AWS console or via kubectl) full admin on the cluster!  Ideally create it with a dedicated user/role that you limit access to like you would your AWS root account.</vt:lpstr>
      <vt:lpstr>Kubernetes RBAC Basics</vt:lpstr>
      <vt:lpstr>Kubernetes RBAC built-in ClusterRoles</vt:lpstr>
      <vt:lpstr>Shared Responsibility Model</vt:lpstr>
      <vt:lpstr>Logging and Auditing the Control Plane</vt:lpstr>
      <vt:lpstr>Shared Responsibility Model</vt:lpstr>
      <vt:lpstr>Installing a Network Policy Provider on Kubernetes</vt:lpstr>
      <vt:lpstr>Network Policies on Kubernetes</vt:lpstr>
      <vt:lpstr>Network Policies on Kubernetes</vt:lpstr>
      <vt:lpstr>Network Policies on Kubernetes</vt:lpstr>
      <vt:lpstr>Network Policies on Kubernetes</vt:lpstr>
      <vt:lpstr>Network Policies on Kubernetes</vt:lpstr>
      <vt:lpstr>Secure Cloud Edition (CE)</vt:lpstr>
      <vt:lpstr>PowerPoint Presentation</vt:lpstr>
      <vt:lpstr>It’s also on our roadmap</vt:lpstr>
      <vt:lpstr>Shared Responsibility Model</vt:lpstr>
      <vt:lpstr>EC2 Mode – Customer Responsibilities</vt:lpstr>
      <vt:lpstr>Shared Responsibility Model - Fargate</vt:lpstr>
      <vt:lpstr>Updating EKS</vt:lpstr>
      <vt:lpstr>Monitoring</vt:lpstr>
      <vt:lpstr>Two ways to collect and monitor metrics in your cluster</vt:lpstr>
      <vt:lpstr>Or one of the commercial SaaS offerings that work with EKS</vt:lpstr>
      <vt:lpstr>Two ways to collect and monitor logs in your cluster</vt:lpstr>
      <vt:lpstr>Or one of the commercial SaaS offerings that work with EKS</vt:lpstr>
      <vt:lpstr>Multiple NodePools / Instance Types (e.g. mixing in GPU, Spot and Windows)</vt:lpstr>
      <vt:lpstr>You can use GPU-enabled instances in EKS</vt:lpstr>
      <vt:lpstr>You can use spot instances with EKS</vt:lpstr>
      <vt:lpstr>You can now add Windows nodes to your EKS cluster</vt:lpstr>
      <vt:lpstr>Amazon EKS Announces a 50% Price Reduction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Amazon EKS</dc:title>
  <dc:creator>Mitch Beaumont</dc:creator>
  <cp:lastModifiedBy>Mitch Beaumont</cp:lastModifiedBy>
  <cp:revision>2</cp:revision>
  <dcterms:created xsi:type="dcterms:W3CDTF">2020-06-05T06:04:24Z</dcterms:created>
  <dcterms:modified xsi:type="dcterms:W3CDTF">2021-09-30T06:15:57Z</dcterms:modified>
</cp:coreProperties>
</file>